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853" r:id="rId2"/>
    <p:sldId id="883" r:id="rId3"/>
    <p:sldId id="886" r:id="rId4"/>
    <p:sldId id="887" r:id="rId5"/>
    <p:sldId id="888" r:id="rId6"/>
    <p:sldId id="889" r:id="rId7"/>
    <p:sldId id="890" r:id="rId8"/>
    <p:sldId id="881" r:id="rId9"/>
    <p:sldId id="908" r:id="rId10"/>
    <p:sldId id="882" r:id="rId11"/>
    <p:sldId id="864" r:id="rId12"/>
    <p:sldId id="863" r:id="rId13"/>
    <p:sldId id="884" r:id="rId14"/>
    <p:sldId id="271" r:id="rId15"/>
    <p:sldId id="862" r:id="rId16"/>
    <p:sldId id="894" r:id="rId17"/>
    <p:sldId id="895" r:id="rId18"/>
    <p:sldId id="898" r:id="rId19"/>
    <p:sldId id="899" r:id="rId20"/>
    <p:sldId id="901" r:id="rId21"/>
    <p:sldId id="893" r:id="rId22"/>
    <p:sldId id="892" r:id="rId23"/>
    <p:sldId id="865" r:id="rId24"/>
    <p:sldId id="868" r:id="rId25"/>
    <p:sldId id="870" r:id="rId26"/>
    <p:sldId id="869" r:id="rId27"/>
    <p:sldId id="871" r:id="rId28"/>
    <p:sldId id="903" r:id="rId29"/>
    <p:sldId id="905" r:id="rId30"/>
    <p:sldId id="872" r:id="rId31"/>
    <p:sldId id="909" r:id="rId32"/>
    <p:sldId id="877" r:id="rId33"/>
    <p:sldId id="907" r:id="rId34"/>
    <p:sldId id="879" r:id="rId35"/>
    <p:sldId id="880" r:id="rId36"/>
    <p:sldId id="282" r:id="rId37"/>
    <p:sldId id="858" r:id="rId38"/>
    <p:sldId id="859" r:id="rId39"/>
    <p:sldId id="860" r:id="rId40"/>
    <p:sldId id="873" r:id="rId41"/>
    <p:sldId id="875" r:id="rId42"/>
    <p:sldId id="874" r:id="rId43"/>
    <p:sldId id="876" r:id="rId44"/>
    <p:sldId id="336" r:id="rId45"/>
    <p:sldId id="854" r:id="rId46"/>
    <p:sldId id="338" r:id="rId47"/>
    <p:sldId id="332" r:id="rId48"/>
    <p:sldId id="85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94717" autoAdjust="0"/>
  </p:normalViewPr>
  <p:slideViewPr>
    <p:cSldViewPr snapToGrid="0">
      <p:cViewPr varScale="1">
        <p:scale>
          <a:sx n="81" d="100"/>
          <a:sy n="81" d="100"/>
        </p:scale>
        <p:origin x="754"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0T23:30:15.981"/>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9647.57813"/>
      <inkml:brushProperty name="anchorY" value="-2349.90967"/>
      <inkml:brushProperty name="scaleFactor" value="0.5"/>
    </inkml:brush>
  </inkml:definitions>
  <inkml:trace contextRef="#ctx0" brushRef="#br0">1 1965,'0'0,"0"-4,0-8,0-3,5 0,5-9,6-1,0-3,2 5,-3 0,-3 0,1 0,3-1,2-6,3 5,-3-6,-4 0,1 6,2 6,-3 2,-3-1,2-7,2-2,4 4,-4 0,-2-1,1 1,3 3,-3 1,2-2,-3 0,2-2,3-1,-3-1,1-1,-2-5,2 4,-4 1,3 0,-3 1,2 5,-2 0,2 0,3-2,-3-1,-2 0,1 3,3-1,3 1,-3-2,2 3,2 0,-3-6,1 4,1-2,-3-1,1 5,-3 0,2-1,1 4,-2-2,2 0,2-3,2 3,1-1,-3-1,2-1,0 3,1-1,-4-1,1 3,1 0,2-3,1 5,1-3,7-1,0 3,1-1,-1 3,-2 4,0 3,-2 3,0-3,-1 1,0 1,0-4,0 1,0 1,0 2,0-4,1 2,-1 1,0 1,0 2,0 1,0 2,1-1,-1 2,0-1,0 0,0 1,0-1,1 0,-1 0,0 0,0 0,1 0,-1 0,5 0,1 0,-1 0,5 0,-1 0,-2 0,-1 0,3 0,-1 0,-2 5,-1 0,-1 6,-3-1,5-1,0-2,0-3,3-1,-6 3,4 0,-1 4,4 4,-1 0,-2-3,-1-2,-2-4,-7 3,-1-1,-1-1,-5 3,2-1,0-1,-3 3,2-1,1-2,3 4,-3 3,1-2,1-1,-4 2,2-3,-4 3,1-2,3-2,-3 2,-3 4,1-2,-3 2,3-2,3 3,3 2,3-3,-4 2,-3 1,1 4,1-4,-3 1,-3 1,2-3,2 0,-2 3,2 0,-2 3,2-3,-2 0,1-5,4-3,-4 0,-2 3,2 2,1-1,4 1,2 3,3 2,-4 1,0-3,2-5,-5 0,1 2,1-4,2 3,2 2,1-2,-4 1,1-3,0 1,1-2,1-4,1 8,2 2,0 5,0-4,5-4,1 0,0 2,4 1,-1-2,-2-5,-1 8,3-4,9 2,0 3,-3-4,-3-4,-3 2,1 1,3-3,4 3,-2-3,-3 2,-2 2,1-2,3-3,3-4,4 3,-3-3,-4 3,-3-1,-5-2,-2-2,2-3,0-1,-1-1,-7 4,-1 0,0 0,-1-1,1 4,1-1,1 0,1-3,0-1,0-1,5-1,1-1,0 0,-1 0,-2 0,-1-1,0 1,-2 0,6 0,-1 0,1 0,-2 0,-1 0,-1 0,-1 0,-5-5,-1 0,-1-1,7 2,1 1,2-5,-1 2,0 0,-6-3,-1 0,-1 2,1-3,6-5,2-3,0-3,0 2,-1 5,-5-2,-2 4,-6-2,1 3,0-2,3 2,-4-3,2 2,-4-3,2-2,2 3,-3-3,2 3,2-1,-3-3,1 3,-3-2,1 3,-2-2,7-6,2 1,-2-1,1-1,-4-1,0 4,2 0,-4-1,-3-1,7-1,7-1,-2-1,-4-1,0-1,0 1,2 0,1-6,6 0,-3 0,-1 2,-5 0,0 2,0 6,1 6,-3-4,0-7,2 3,1-1,-3 0,0-1,2 6,2-6,-4 0,-4-1,1 5,1 0,3 0,-3 0,1-7,3 5,1 4,-2-5,0 0,1 4,2 5,-4 0,-5-1,2 3,1-2,3 3,2-1,-2-3,0 2,-4-2,2 3,1 4,2 3,3 2,1 3,-4-3,0-1,1 2,1 0,2 1,0 2,2 0,0 1,0 0,0 0,1 0,-1-5,6 0,-1 0,1 1,-1 0,-2 2,-1 1,0 1,-2 0,0 0,0 0,0 0,0 1,0-1,0 0,6 0,-1 0,1 0,-2 0,0 0,-2 0,-1 0,0 0,-1 0,0 0,0 0,0 0,0 0,0 0,0 0,0 0,0 0,1 0,-1 0,0 0,0 0,1 0,-1 0,0 0,0 0,0 0,0 0,1 0,-1 0,0 0,0 0,0 0,1 0,-1 0,0 0,0 0,0 0,0 0,-4-5,-2-1,1 1,1 1,1 0,1 2,1 1,1 1,0 0,0 0,0 0,1 0,-1 1,1-1,-1 0,0 0,0 0,1 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0T23:31:27.801"/>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20610.65039"/>
      <inkml:brushProperty name="anchorY" value="-1402.65088"/>
      <inkml:brushProperty name="scaleFactor" value="0.5"/>
    </inkml:brush>
  </inkml:definitions>
  <inkml:trace contextRef="#ctx0" brushRef="#br0">0 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FF4C3-ABE0-48D6-8848-A7EF9FBA1F3F}" type="datetimeFigureOut">
              <a:rPr lang="en-US" smtClean="0"/>
              <a:t>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82184-07E6-453F-8281-AA451786B2B6}" type="slidenum">
              <a:rPr lang="en-US" smtClean="0"/>
              <a:t>‹#›</a:t>
            </a:fld>
            <a:endParaRPr lang="en-US"/>
          </a:p>
        </p:txBody>
      </p:sp>
    </p:spTree>
    <p:extLst>
      <p:ext uri="{BB962C8B-B14F-4D97-AF65-F5344CB8AC3E}">
        <p14:creationId xmlns:p14="http://schemas.microsoft.com/office/powerpoint/2010/main" val="391818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482184-07E6-453F-8281-AA451786B2B6}" type="slidenum">
              <a:rPr lang="en-US" smtClean="0"/>
              <a:t>1</a:t>
            </a:fld>
            <a:endParaRPr lang="en-US"/>
          </a:p>
        </p:txBody>
      </p:sp>
    </p:spTree>
    <p:extLst>
      <p:ext uri="{BB962C8B-B14F-4D97-AF65-F5344CB8AC3E}">
        <p14:creationId xmlns:p14="http://schemas.microsoft.com/office/powerpoint/2010/main" val="250977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propose the concept of computationally data-independent memory hard function, or </a:t>
            </a:r>
            <a:r>
              <a:rPr lang="en-US" dirty="0" err="1"/>
              <a:t>ciMHF</a:t>
            </a:r>
            <a:r>
              <a:rPr lang="en-US" dirty="0"/>
              <a:t>. Intuitively, an attacker cannot distinguish between the memory access patterns for the computation of two distinct inputs. Moreover, the attacker is allowed to perform precomputation, so a </a:t>
            </a:r>
            <a:r>
              <a:rPr lang="en-US" dirty="0" err="1"/>
              <a:t>ciMHF</a:t>
            </a:r>
            <a:r>
              <a:rPr lang="en-US" dirty="0"/>
              <a:t> must be robust to side channel attacks. Now, a naïve approach to constructing an optimal </a:t>
            </a:r>
            <a:r>
              <a:rPr lang="en-US" dirty="0" err="1"/>
              <a:t>ciMHF</a:t>
            </a:r>
            <a:r>
              <a:rPr lang="en-US" dirty="0"/>
              <a:t> would be to hide the memory access pattern using something like ORAM. However, it’s known that ORAM requires a multiplicative log N overhead time, so even though the memory spent might be N^2, the new runtime would be N log N, so the effective cc would not be quadratic in the running time</a:t>
            </a:r>
          </a:p>
        </p:txBody>
      </p:sp>
      <p:sp>
        <p:nvSpPr>
          <p:cNvPr id="4" name="Slide Number Placeholder 3"/>
          <p:cNvSpPr>
            <a:spLocks noGrp="1"/>
          </p:cNvSpPr>
          <p:nvPr>
            <p:ph type="sldNum" sz="quarter" idx="5"/>
          </p:nvPr>
        </p:nvSpPr>
        <p:spPr/>
        <p:txBody>
          <a:bodyPr/>
          <a:lstStyle/>
          <a:p>
            <a:fld id="{B0482184-07E6-453F-8281-AA451786B2B6}" type="slidenum">
              <a:rPr lang="en-US" smtClean="0"/>
              <a:t>10</a:t>
            </a:fld>
            <a:endParaRPr lang="en-US"/>
          </a:p>
        </p:txBody>
      </p:sp>
    </p:spTree>
    <p:extLst>
      <p:ext uri="{BB962C8B-B14F-4D97-AF65-F5344CB8AC3E}">
        <p14:creationId xmlns:p14="http://schemas.microsoft.com/office/powerpoint/2010/main" val="387404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define a concept called k restricted dynamic graphs, and construct a family of k restricted dynamic graphs that has asymptotically optimal cc, for values of k that are polynomial in N. However, these k restricted dynamic graphs are still </a:t>
            </a:r>
            <a:r>
              <a:rPr lang="en-US" dirty="0" err="1"/>
              <a:t>dMHFs</a:t>
            </a:r>
            <a:r>
              <a:rPr lang="en-US" dirty="0"/>
              <a:t>, so we define a property called “amenable to shuffling” that admits </a:t>
            </a:r>
            <a:r>
              <a:rPr lang="en-US" dirty="0" err="1"/>
              <a:t>ciMHF</a:t>
            </a:r>
            <a:r>
              <a:rPr lang="en-US" dirty="0"/>
              <a:t> constructions that run in time linear in N. Our constructions are amenable to shuffling, so this implies a </a:t>
            </a:r>
            <a:r>
              <a:rPr lang="en-US" dirty="0" err="1"/>
              <a:t>ciMHF</a:t>
            </a:r>
            <a:r>
              <a:rPr lang="en-US" dirty="0"/>
              <a:t> construction with optimal cc.</a:t>
            </a:r>
          </a:p>
        </p:txBody>
      </p:sp>
      <p:sp>
        <p:nvSpPr>
          <p:cNvPr id="4" name="Slide Number Placeholder 3"/>
          <p:cNvSpPr>
            <a:spLocks noGrp="1"/>
          </p:cNvSpPr>
          <p:nvPr>
            <p:ph type="sldNum" sz="quarter" idx="5"/>
          </p:nvPr>
        </p:nvSpPr>
        <p:spPr/>
        <p:txBody>
          <a:bodyPr/>
          <a:lstStyle/>
          <a:p>
            <a:fld id="{B0482184-07E6-453F-8281-AA451786B2B6}" type="slidenum">
              <a:rPr lang="en-US" smtClean="0"/>
              <a:t>11</a:t>
            </a:fld>
            <a:endParaRPr lang="en-US"/>
          </a:p>
        </p:txBody>
      </p:sp>
    </p:spTree>
    <p:extLst>
      <p:ext uri="{BB962C8B-B14F-4D97-AF65-F5344CB8AC3E}">
        <p14:creationId xmlns:p14="http://schemas.microsoft.com/office/powerpoint/2010/main" val="1569617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we show that for small values of k, it is impossible to obtain </a:t>
            </a:r>
            <a:r>
              <a:rPr lang="en-US" dirty="0" err="1"/>
              <a:t>ciMHFs</a:t>
            </a:r>
            <a:r>
              <a:rPr lang="en-US" dirty="0"/>
              <a:t> with optimal cc. Thus our results almost fully characterize the spectrum of k restricted dynamic graphs. </a:t>
            </a:r>
          </a:p>
        </p:txBody>
      </p:sp>
      <p:sp>
        <p:nvSpPr>
          <p:cNvPr id="4" name="Slide Number Placeholder 3"/>
          <p:cNvSpPr>
            <a:spLocks noGrp="1"/>
          </p:cNvSpPr>
          <p:nvPr>
            <p:ph type="sldNum" sz="quarter" idx="5"/>
          </p:nvPr>
        </p:nvSpPr>
        <p:spPr/>
        <p:txBody>
          <a:bodyPr/>
          <a:lstStyle/>
          <a:p>
            <a:fld id="{B0482184-07E6-453F-8281-AA451786B2B6}" type="slidenum">
              <a:rPr lang="en-US" smtClean="0"/>
              <a:t>12</a:t>
            </a:fld>
            <a:endParaRPr lang="en-US"/>
          </a:p>
        </p:txBody>
      </p:sp>
    </p:spTree>
    <p:extLst>
      <p:ext uri="{BB962C8B-B14F-4D97-AF65-F5344CB8AC3E}">
        <p14:creationId xmlns:p14="http://schemas.microsoft.com/office/powerpoint/2010/main" val="274488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assumption that the evaluation algorithm has some small data structure that the attacker cannot see. For example, consider a tiered memory architecture where the attacker can see access patterns to RAM but not cache. Of course, the hidden data structure does not need to be small, but if it’s too large, then the side channel attack can be blocked from seeing most of the memory access pattern, which essentially gives ORAM for free and trivializes the problem.</a:t>
            </a:r>
          </a:p>
        </p:txBody>
      </p:sp>
      <p:sp>
        <p:nvSpPr>
          <p:cNvPr id="4" name="Slide Number Placeholder 3"/>
          <p:cNvSpPr>
            <a:spLocks noGrp="1"/>
          </p:cNvSpPr>
          <p:nvPr>
            <p:ph type="sldNum" sz="quarter" idx="5"/>
          </p:nvPr>
        </p:nvSpPr>
        <p:spPr/>
        <p:txBody>
          <a:bodyPr/>
          <a:lstStyle/>
          <a:p>
            <a:fld id="{B0482184-07E6-453F-8281-AA451786B2B6}" type="slidenum">
              <a:rPr lang="en-US" smtClean="0"/>
              <a:t>13</a:t>
            </a:fld>
            <a:endParaRPr lang="en-US"/>
          </a:p>
        </p:txBody>
      </p:sp>
    </p:spTree>
    <p:extLst>
      <p:ext uri="{BB962C8B-B14F-4D97-AF65-F5344CB8AC3E}">
        <p14:creationId xmlns:p14="http://schemas.microsoft.com/office/powerpoint/2010/main" val="332976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beginning the technical part of the talk, let me talk about a possible way of thinking about the computation of a memory hard function. Let’s suppose we have an underlying graph G and a function H. Each node in the graph has a label, where the label of a node is the function H applied to the concatenation of the labels of the parents of the node.  Then the password is the input to the first node and the hash of the password is the label of the final node. For example, the label of the first node is H of the password, the label of the second node is H of L1, and the label of the third node is H of L1 and L2. Note that it’s difficult to compute the label of a node if we don’t know the label of one of its parents.</a:t>
            </a:r>
          </a:p>
        </p:txBody>
      </p:sp>
      <p:sp>
        <p:nvSpPr>
          <p:cNvPr id="4" name="Slide Number Placeholder 3"/>
          <p:cNvSpPr>
            <a:spLocks noGrp="1"/>
          </p:cNvSpPr>
          <p:nvPr>
            <p:ph type="sldNum" sz="quarter" idx="5"/>
          </p:nvPr>
        </p:nvSpPr>
        <p:spPr/>
        <p:txBody>
          <a:bodyPr/>
          <a:lstStyle/>
          <a:p>
            <a:fld id="{B0482184-07E6-453F-8281-AA451786B2B6}" type="slidenum">
              <a:rPr lang="en-US" smtClean="0"/>
              <a:t>14</a:t>
            </a:fld>
            <a:endParaRPr lang="en-US"/>
          </a:p>
        </p:txBody>
      </p:sp>
    </p:spTree>
    <p:extLst>
      <p:ext uri="{BB962C8B-B14F-4D97-AF65-F5344CB8AC3E}">
        <p14:creationId xmlns:p14="http://schemas.microsoft.com/office/powerpoint/2010/main" val="52206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 didn’t tell you how to get the underlying graph G. In a </a:t>
            </a:r>
            <a:r>
              <a:rPr lang="en-US" dirty="0" err="1"/>
              <a:t>dMHF</a:t>
            </a:r>
            <a:r>
              <a:rPr lang="en-US" dirty="0"/>
              <a:t>, the underlying graph is dynamically built. For example, in the </a:t>
            </a:r>
            <a:r>
              <a:rPr lang="en-US" dirty="0" err="1"/>
              <a:t>scrypt</a:t>
            </a:r>
            <a:r>
              <a:rPr lang="en-US" dirty="0"/>
              <a:t> </a:t>
            </a:r>
            <a:r>
              <a:rPr lang="en-US" dirty="0" err="1"/>
              <a:t>dMHF</a:t>
            </a:r>
            <a:r>
              <a:rPr lang="en-US" dirty="0"/>
              <a:t>, edges into the nodes in the second half of the graph depend on the data and thus are only revealed when the previous labels are computed. </a:t>
            </a:r>
          </a:p>
        </p:txBody>
      </p:sp>
      <p:sp>
        <p:nvSpPr>
          <p:cNvPr id="4" name="Slide Number Placeholder 3"/>
          <p:cNvSpPr>
            <a:spLocks noGrp="1"/>
          </p:cNvSpPr>
          <p:nvPr>
            <p:ph type="sldNum" sz="quarter" idx="5"/>
          </p:nvPr>
        </p:nvSpPr>
        <p:spPr/>
        <p:txBody>
          <a:bodyPr/>
          <a:lstStyle/>
          <a:p>
            <a:fld id="{B0482184-07E6-453F-8281-AA451786B2B6}" type="slidenum">
              <a:rPr lang="en-US" smtClean="0"/>
              <a:t>15</a:t>
            </a:fld>
            <a:endParaRPr lang="en-US"/>
          </a:p>
        </p:txBody>
      </p:sp>
    </p:spTree>
    <p:extLst>
      <p:ext uri="{BB962C8B-B14F-4D97-AF65-F5344CB8AC3E}">
        <p14:creationId xmlns:p14="http://schemas.microsoft.com/office/powerpoint/2010/main" val="420829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once the first five labels are computed, then we can determine the incoming edge to node six and compute label six. </a:t>
            </a:r>
          </a:p>
        </p:txBody>
      </p:sp>
      <p:sp>
        <p:nvSpPr>
          <p:cNvPr id="4" name="Slide Number Placeholder 3"/>
          <p:cNvSpPr>
            <a:spLocks noGrp="1"/>
          </p:cNvSpPr>
          <p:nvPr>
            <p:ph type="sldNum" sz="quarter" idx="5"/>
          </p:nvPr>
        </p:nvSpPr>
        <p:spPr/>
        <p:txBody>
          <a:bodyPr/>
          <a:lstStyle/>
          <a:p>
            <a:fld id="{B0482184-07E6-453F-8281-AA451786B2B6}" type="slidenum">
              <a:rPr lang="en-US" smtClean="0"/>
              <a:t>16</a:t>
            </a:fld>
            <a:endParaRPr lang="en-US"/>
          </a:p>
        </p:txBody>
      </p:sp>
    </p:spTree>
    <p:extLst>
      <p:ext uri="{BB962C8B-B14F-4D97-AF65-F5344CB8AC3E}">
        <p14:creationId xmlns:p14="http://schemas.microsoft.com/office/powerpoint/2010/main" val="386905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incoming edge to node seven is then revealed and we can compute label seven.</a:t>
            </a:r>
          </a:p>
        </p:txBody>
      </p:sp>
      <p:sp>
        <p:nvSpPr>
          <p:cNvPr id="4" name="Slide Number Placeholder 3"/>
          <p:cNvSpPr>
            <a:spLocks noGrp="1"/>
          </p:cNvSpPr>
          <p:nvPr>
            <p:ph type="sldNum" sz="quarter" idx="5"/>
          </p:nvPr>
        </p:nvSpPr>
        <p:spPr/>
        <p:txBody>
          <a:bodyPr/>
          <a:lstStyle/>
          <a:p>
            <a:fld id="{B0482184-07E6-453F-8281-AA451786B2B6}" type="slidenum">
              <a:rPr lang="en-US" smtClean="0"/>
              <a:t>17</a:t>
            </a:fld>
            <a:endParaRPr lang="en-US"/>
          </a:p>
        </p:txBody>
      </p:sp>
    </p:spTree>
    <p:extLst>
      <p:ext uri="{BB962C8B-B14F-4D97-AF65-F5344CB8AC3E}">
        <p14:creationId xmlns:p14="http://schemas.microsoft.com/office/powerpoint/2010/main" val="3873023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continues until the remaining edges are revealed and the last label is determined.</a:t>
            </a:r>
          </a:p>
        </p:txBody>
      </p:sp>
      <p:sp>
        <p:nvSpPr>
          <p:cNvPr id="4" name="Slide Number Placeholder 3"/>
          <p:cNvSpPr>
            <a:spLocks noGrp="1"/>
          </p:cNvSpPr>
          <p:nvPr>
            <p:ph type="sldNum" sz="quarter" idx="5"/>
          </p:nvPr>
        </p:nvSpPr>
        <p:spPr/>
        <p:txBody>
          <a:bodyPr/>
          <a:lstStyle/>
          <a:p>
            <a:fld id="{B0482184-07E6-453F-8281-AA451786B2B6}" type="slidenum">
              <a:rPr lang="en-US" smtClean="0"/>
              <a:t>18</a:t>
            </a:fld>
            <a:endParaRPr lang="en-US"/>
          </a:p>
        </p:txBody>
      </p:sp>
    </p:spTree>
    <p:extLst>
      <p:ext uri="{BB962C8B-B14F-4D97-AF65-F5344CB8AC3E}">
        <p14:creationId xmlns:p14="http://schemas.microsoft.com/office/powerpoint/2010/main" val="37883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in an </a:t>
            </a:r>
            <a:r>
              <a:rPr lang="en-US" dirty="0" err="1"/>
              <a:t>iMHF</a:t>
            </a:r>
            <a:r>
              <a:rPr lang="en-US" dirty="0"/>
              <a:t>, the graph is static and determined before-hand, independent of the values of the labels. </a:t>
            </a:r>
          </a:p>
        </p:txBody>
      </p:sp>
      <p:sp>
        <p:nvSpPr>
          <p:cNvPr id="4" name="Slide Number Placeholder 3"/>
          <p:cNvSpPr>
            <a:spLocks noGrp="1"/>
          </p:cNvSpPr>
          <p:nvPr>
            <p:ph type="sldNum" sz="quarter" idx="5"/>
          </p:nvPr>
        </p:nvSpPr>
        <p:spPr/>
        <p:txBody>
          <a:bodyPr/>
          <a:lstStyle/>
          <a:p>
            <a:fld id="{B0482184-07E6-453F-8281-AA451786B2B6}" type="slidenum">
              <a:rPr lang="en-US" smtClean="0"/>
              <a:t>21</a:t>
            </a:fld>
            <a:endParaRPr lang="en-US"/>
          </a:p>
        </p:txBody>
      </p:sp>
    </p:spTree>
    <p:extLst>
      <p:ext uri="{BB962C8B-B14F-4D97-AF65-F5344CB8AC3E}">
        <p14:creationId xmlns:p14="http://schemas.microsoft.com/office/powerpoint/2010/main" val="359131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by breaking down what each of the terms in the title </a:t>
            </a:r>
            <a:r>
              <a:rPr lang="en-US"/>
              <a:t>means. Informally </a:t>
            </a:r>
            <a:r>
              <a:rPr lang="en-US" dirty="0"/>
              <a:t>speaking, a memory hard function is any function that requires a lot of memory to compute. There are various metrics to measure how much memory the computation of a function uses, but in this talk we’ll look at the cumulative memory complexity, or cc, which is the total amount of memory spent over the computation.</a:t>
            </a:r>
          </a:p>
        </p:txBody>
      </p:sp>
      <p:sp>
        <p:nvSpPr>
          <p:cNvPr id="4" name="Slide Number Placeholder 3"/>
          <p:cNvSpPr>
            <a:spLocks noGrp="1"/>
          </p:cNvSpPr>
          <p:nvPr>
            <p:ph type="sldNum" sz="quarter" idx="5"/>
          </p:nvPr>
        </p:nvSpPr>
        <p:spPr/>
        <p:txBody>
          <a:bodyPr/>
          <a:lstStyle/>
          <a:p>
            <a:fld id="{B0482184-07E6-453F-8281-AA451786B2B6}" type="slidenum">
              <a:rPr lang="en-US" smtClean="0"/>
              <a:t>2</a:t>
            </a:fld>
            <a:endParaRPr lang="en-US"/>
          </a:p>
        </p:txBody>
      </p:sp>
    </p:spTree>
    <p:extLst>
      <p:ext uri="{BB962C8B-B14F-4D97-AF65-F5344CB8AC3E}">
        <p14:creationId xmlns:p14="http://schemas.microsoft.com/office/powerpoint/2010/main" val="3359386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characterize this dependency by defining a k-restricted dynamic graph to be a graph in which the parents of each node can be randomly selected, but only have at most k possibilities. Thus the previous </a:t>
            </a:r>
            <a:r>
              <a:rPr lang="en-US" dirty="0" err="1"/>
              <a:t>scrypt</a:t>
            </a:r>
            <a:r>
              <a:rPr lang="en-US" dirty="0"/>
              <a:t> </a:t>
            </a:r>
            <a:r>
              <a:rPr lang="en-US" dirty="0" err="1"/>
              <a:t>dMHF</a:t>
            </a:r>
            <a:r>
              <a:rPr lang="en-US" dirty="0"/>
              <a:t> can be viewed as a N-restricted dynamic graph and this </a:t>
            </a:r>
            <a:r>
              <a:rPr lang="en-US" dirty="0" err="1"/>
              <a:t>iMHF</a:t>
            </a:r>
            <a:r>
              <a:rPr lang="en-US" dirty="0"/>
              <a:t> can be viewed as a 2-restricted dynamic graph. Hence, a k-restricted dynamic graph serves as a continuum between </a:t>
            </a:r>
            <a:r>
              <a:rPr lang="en-US" dirty="0" err="1"/>
              <a:t>iMHFs</a:t>
            </a:r>
            <a:r>
              <a:rPr lang="en-US" dirty="0"/>
              <a:t> and </a:t>
            </a:r>
            <a:r>
              <a:rPr lang="en-US" dirty="0" err="1"/>
              <a:t>dMHFs</a:t>
            </a:r>
            <a:r>
              <a:rPr lang="en-US" dirty="0"/>
              <a:t>.</a:t>
            </a:r>
          </a:p>
        </p:txBody>
      </p:sp>
      <p:sp>
        <p:nvSpPr>
          <p:cNvPr id="4" name="Slide Number Placeholder 3"/>
          <p:cNvSpPr>
            <a:spLocks noGrp="1"/>
          </p:cNvSpPr>
          <p:nvPr>
            <p:ph type="sldNum" sz="quarter" idx="5"/>
          </p:nvPr>
        </p:nvSpPr>
        <p:spPr/>
        <p:txBody>
          <a:bodyPr/>
          <a:lstStyle/>
          <a:p>
            <a:fld id="{B0482184-07E6-453F-8281-AA451786B2B6}" type="slidenum">
              <a:rPr lang="en-US" smtClean="0"/>
              <a:t>22</a:t>
            </a:fld>
            <a:endParaRPr lang="en-US"/>
          </a:p>
        </p:txBody>
      </p:sp>
    </p:spTree>
    <p:extLst>
      <p:ext uri="{BB962C8B-B14F-4D97-AF65-F5344CB8AC3E}">
        <p14:creationId xmlns:p14="http://schemas.microsoft.com/office/powerpoint/2010/main" val="2427148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construct a family of k-restricted dynamic graphs with optimal cc for k that is polynomial in N.</a:t>
            </a:r>
          </a:p>
        </p:txBody>
      </p:sp>
      <p:sp>
        <p:nvSpPr>
          <p:cNvPr id="4" name="Slide Number Placeholder 3"/>
          <p:cNvSpPr>
            <a:spLocks noGrp="1"/>
          </p:cNvSpPr>
          <p:nvPr>
            <p:ph type="sldNum" sz="quarter" idx="5"/>
          </p:nvPr>
        </p:nvSpPr>
        <p:spPr/>
        <p:txBody>
          <a:bodyPr/>
          <a:lstStyle/>
          <a:p>
            <a:fld id="{B0482184-07E6-453F-8281-AA451786B2B6}" type="slidenum">
              <a:rPr lang="en-US" smtClean="0"/>
              <a:t>23</a:t>
            </a:fld>
            <a:endParaRPr lang="en-US"/>
          </a:p>
        </p:txBody>
      </p:sp>
    </p:spTree>
    <p:extLst>
      <p:ext uri="{BB962C8B-B14F-4D97-AF65-F5344CB8AC3E}">
        <p14:creationId xmlns:p14="http://schemas.microsoft.com/office/powerpoint/2010/main" val="3640852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construction extends some predetermined graph on N nodes with a path of N more nodes. </a:t>
            </a:r>
          </a:p>
        </p:txBody>
      </p:sp>
      <p:sp>
        <p:nvSpPr>
          <p:cNvPr id="4" name="Slide Number Placeholder 3"/>
          <p:cNvSpPr>
            <a:spLocks noGrp="1"/>
          </p:cNvSpPr>
          <p:nvPr>
            <p:ph type="sldNum" sz="quarter" idx="5"/>
          </p:nvPr>
        </p:nvSpPr>
        <p:spPr/>
        <p:txBody>
          <a:bodyPr/>
          <a:lstStyle/>
          <a:p>
            <a:fld id="{B0482184-07E6-453F-8281-AA451786B2B6}" type="slidenum">
              <a:rPr lang="en-US" smtClean="0"/>
              <a:t>24</a:t>
            </a:fld>
            <a:endParaRPr lang="en-US"/>
          </a:p>
        </p:txBody>
      </p:sp>
    </p:spTree>
    <p:extLst>
      <p:ext uri="{BB962C8B-B14F-4D97-AF65-F5344CB8AC3E}">
        <p14:creationId xmlns:p14="http://schemas.microsoft.com/office/powerpoint/2010/main" val="356727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break the first N nodes into blocks of size k.</a:t>
            </a:r>
          </a:p>
        </p:txBody>
      </p:sp>
      <p:sp>
        <p:nvSpPr>
          <p:cNvPr id="4" name="Slide Number Placeholder 3"/>
          <p:cNvSpPr>
            <a:spLocks noGrp="1"/>
          </p:cNvSpPr>
          <p:nvPr>
            <p:ph type="sldNum" sz="quarter" idx="5"/>
          </p:nvPr>
        </p:nvSpPr>
        <p:spPr/>
        <p:txBody>
          <a:bodyPr/>
          <a:lstStyle/>
          <a:p>
            <a:fld id="{B0482184-07E6-453F-8281-AA451786B2B6}" type="slidenum">
              <a:rPr lang="en-US" smtClean="0"/>
              <a:t>25</a:t>
            </a:fld>
            <a:endParaRPr lang="en-US"/>
          </a:p>
        </p:txBody>
      </p:sp>
    </p:spTree>
    <p:extLst>
      <p:ext uri="{BB962C8B-B14F-4D97-AF65-F5344CB8AC3E}">
        <p14:creationId xmlns:p14="http://schemas.microsoft.com/office/powerpoint/2010/main" val="215645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of the last N nodes, we then randomly choose a parent among the nodes in a block, in round robin fashion. So node N+1 will have a random parent from block 1, node N+2 will have a random parent from block 2, and so forth. Observe that the potential parents of any N/k consecutive nodes is all N nodes</a:t>
            </a:r>
          </a:p>
        </p:txBody>
      </p:sp>
      <p:sp>
        <p:nvSpPr>
          <p:cNvPr id="4" name="Slide Number Placeholder 3"/>
          <p:cNvSpPr>
            <a:spLocks noGrp="1"/>
          </p:cNvSpPr>
          <p:nvPr>
            <p:ph type="sldNum" sz="quarter" idx="5"/>
          </p:nvPr>
        </p:nvSpPr>
        <p:spPr/>
        <p:txBody>
          <a:bodyPr/>
          <a:lstStyle/>
          <a:p>
            <a:fld id="{B0482184-07E6-453F-8281-AA451786B2B6}" type="slidenum">
              <a:rPr lang="en-US" smtClean="0"/>
              <a:t>26</a:t>
            </a:fld>
            <a:endParaRPr lang="en-US"/>
          </a:p>
        </p:txBody>
      </p:sp>
    </p:spTree>
    <p:extLst>
      <p:ext uri="{BB962C8B-B14F-4D97-AF65-F5344CB8AC3E}">
        <p14:creationId xmlns:p14="http://schemas.microsoft.com/office/powerpoint/2010/main" val="3328254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to compute labels N+1 to 2N, an attacker should roughly follow one of two extreme strategies.</a:t>
            </a:r>
          </a:p>
        </p:txBody>
      </p:sp>
      <p:sp>
        <p:nvSpPr>
          <p:cNvPr id="4" name="Slide Number Placeholder 3"/>
          <p:cNvSpPr>
            <a:spLocks noGrp="1"/>
          </p:cNvSpPr>
          <p:nvPr>
            <p:ph type="sldNum" sz="quarter" idx="5"/>
          </p:nvPr>
        </p:nvSpPr>
        <p:spPr/>
        <p:txBody>
          <a:bodyPr/>
          <a:lstStyle/>
          <a:p>
            <a:fld id="{B0482184-07E6-453F-8281-AA451786B2B6}" type="slidenum">
              <a:rPr lang="en-US" smtClean="0"/>
              <a:t>27</a:t>
            </a:fld>
            <a:endParaRPr lang="en-US"/>
          </a:p>
        </p:txBody>
      </p:sp>
    </p:spTree>
    <p:extLst>
      <p:ext uri="{BB962C8B-B14F-4D97-AF65-F5344CB8AC3E}">
        <p14:creationId xmlns:p14="http://schemas.microsoft.com/office/powerpoint/2010/main" val="7728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attacker choose to store the labels of nodes 1 to N for N steps, incurring a cost of N^2, or discard most of the labels 1 through N and then recompute them from scratch when they are needed.</a:t>
            </a:r>
          </a:p>
        </p:txBody>
      </p:sp>
      <p:sp>
        <p:nvSpPr>
          <p:cNvPr id="4" name="Slide Number Placeholder 3"/>
          <p:cNvSpPr>
            <a:spLocks noGrp="1"/>
          </p:cNvSpPr>
          <p:nvPr>
            <p:ph type="sldNum" sz="quarter" idx="5"/>
          </p:nvPr>
        </p:nvSpPr>
        <p:spPr/>
        <p:txBody>
          <a:bodyPr/>
          <a:lstStyle/>
          <a:p>
            <a:fld id="{B0482184-07E6-453F-8281-AA451786B2B6}" type="slidenum">
              <a:rPr lang="en-US" smtClean="0"/>
              <a:t>28</a:t>
            </a:fld>
            <a:endParaRPr lang="en-US"/>
          </a:p>
        </p:txBody>
      </p:sp>
    </p:spTree>
    <p:extLst>
      <p:ext uri="{BB962C8B-B14F-4D97-AF65-F5344CB8AC3E}">
        <p14:creationId xmlns:p14="http://schemas.microsoft.com/office/powerpoint/2010/main" val="2759377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need to construct the graph on nodes 1 to N so that recomputing their labels is expensive and an attacker will commit to the first strategy because it is cheaper.</a:t>
            </a:r>
          </a:p>
        </p:txBody>
      </p:sp>
      <p:sp>
        <p:nvSpPr>
          <p:cNvPr id="4" name="Slide Number Placeholder 3"/>
          <p:cNvSpPr>
            <a:spLocks noGrp="1"/>
          </p:cNvSpPr>
          <p:nvPr>
            <p:ph type="sldNum" sz="quarter" idx="5"/>
          </p:nvPr>
        </p:nvSpPr>
        <p:spPr/>
        <p:txBody>
          <a:bodyPr/>
          <a:lstStyle/>
          <a:p>
            <a:fld id="{B0482184-07E6-453F-8281-AA451786B2B6}" type="slidenum">
              <a:rPr lang="en-US" smtClean="0"/>
              <a:t>29</a:t>
            </a:fld>
            <a:endParaRPr lang="en-US"/>
          </a:p>
        </p:txBody>
      </p:sp>
    </p:spTree>
    <p:extLst>
      <p:ext uri="{BB962C8B-B14F-4D97-AF65-F5344CB8AC3E}">
        <p14:creationId xmlns:p14="http://schemas.microsoft.com/office/powerpoint/2010/main" val="136275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construct the graph on nodes 1 to N by this using ingredients called grates graphs and </a:t>
            </a:r>
            <a:r>
              <a:rPr lang="en-US" dirty="0" err="1"/>
              <a:t>superconcentrators</a:t>
            </a:r>
            <a:r>
              <a:rPr lang="en-US" dirty="0"/>
              <a:t>, which at a high level will require the computation of a large fraction of the first N labels, which is prohibitively expensive. Our construction can be tweaked to satisfy a property that we call “amenable to shuffling” and we give a sequential evaluation algorithm with linear runtime for any construction that is amenable to shuffling that is computationally data-independent.</a:t>
            </a:r>
          </a:p>
        </p:txBody>
      </p:sp>
      <p:sp>
        <p:nvSpPr>
          <p:cNvPr id="4" name="Slide Number Placeholder 3"/>
          <p:cNvSpPr>
            <a:spLocks noGrp="1"/>
          </p:cNvSpPr>
          <p:nvPr>
            <p:ph type="sldNum" sz="quarter" idx="5"/>
          </p:nvPr>
        </p:nvSpPr>
        <p:spPr/>
        <p:txBody>
          <a:bodyPr/>
          <a:lstStyle/>
          <a:p>
            <a:fld id="{B0482184-07E6-453F-8281-AA451786B2B6}" type="slidenum">
              <a:rPr lang="en-US" smtClean="0"/>
              <a:t>30</a:t>
            </a:fld>
            <a:endParaRPr lang="en-US"/>
          </a:p>
        </p:txBody>
      </p:sp>
    </p:spTree>
    <p:extLst>
      <p:ext uri="{BB962C8B-B14F-4D97-AF65-F5344CB8AC3E}">
        <p14:creationId xmlns:p14="http://schemas.microsoft.com/office/powerpoint/2010/main" val="13050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this implies a </a:t>
            </a:r>
            <a:r>
              <a:rPr lang="en-US" dirty="0" err="1"/>
              <a:t>ciMHF</a:t>
            </a:r>
            <a:r>
              <a:rPr lang="en-US" dirty="0"/>
              <a:t> construction with optimal cc.</a:t>
            </a:r>
          </a:p>
        </p:txBody>
      </p:sp>
      <p:sp>
        <p:nvSpPr>
          <p:cNvPr id="4" name="Slide Number Placeholder 3"/>
          <p:cNvSpPr>
            <a:spLocks noGrp="1"/>
          </p:cNvSpPr>
          <p:nvPr>
            <p:ph type="sldNum" sz="quarter" idx="5"/>
          </p:nvPr>
        </p:nvSpPr>
        <p:spPr/>
        <p:txBody>
          <a:bodyPr/>
          <a:lstStyle/>
          <a:p>
            <a:fld id="{B0482184-07E6-453F-8281-AA451786B2B6}" type="slidenum">
              <a:rPr lang="en-US" smtClean="0"/>
              <a:t>31</a:t>
            </a:fld>
            <a:endParaRPr lang="en-US"/>
          </a:p>
        </p:txBody>
      </p:sp>
    </p:spTree>
    <p:extLst>
      <p:ext uri="{BB962C8B-B14F-4D97-AF65-F5344CB8AC3E}">
        <p14:creationId xmlns:p14="http://schemas.microsoft.com/office/powerpoint/2010/main" val="238948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memory complexity has some nice properties compared to some other metrics. For example, it amortizes nicely, so that the cost of multiple computations is the product of the cost of a single computation and the total number of computations. Hence, it’s often used to evaluate the quality of functions in the context of password hashing, where we want to discourage an adversary from making a large number of parallel guesses, but we still want to authenticate an honest user in a reasonable amount of time.</a:t>
            </a:r>
          </a:p>
        </p:txBody>
      </p:sp>
      <p:sp>
        <p:nvSpPr>
          <p:cNvPr id="4" name="Slide Number Placeholder 3"/>
          <p:cNvSpPr>
            <a:spLocks noGrp="1"/>
          </p:cNvSpPr>
          <p:nvPr>
            <p:ph type="sldNum" sz="quarter" idx="5"/>
          </p:nvPr>
        </p:nvSpPr>
        <p:spPr/>
        <p:txBody>
          <a:bodyPr/>
          <a:lstStyle/>
          <a:p>
            <a:fld id="{B0482184-07E6-453F-8281-AA451786B2B6}" type="slidenum">
              <a:rPr lang="en-US" smtClean="0"/>
              <a:t>3</a:t>
            </a:fld>
            <a:endParaRPr lang="en-US"/>
          </a:p>
        </p:txBody>
      </p:sp>
    </p:spTree>
    <p:extLst>
      <p:ext uri="{BB962C8B-B14F-4D97-AF65-F5344CB8AC3E}">
        <p14:creationId xmlns:p14="http://schemas.microsoft.com/office/powerpoint/2010/main" val="3629084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k is small, we give an attack that generalizes ideas from [AB16]. The intuition is that for small k, we can no longer design a graph on nodes 1 to N that is expensive to compute. Thus an attacker can keep a small number of labels in memory and quickly recompute the remaining labels from scratch when necessary. </a:t>
            </a:r>
          </a:p>
        </p:txBody>
      </p:sp>
      <p:sp>
        <p:nvSpPr>
          <p:cNvPr id="4" name="Slide Number Placeholder 3"/>
          <p:cNvSpPr>
            <a:spLocks noGrp="1"/>
          </p:cNvSpPr>
          <p:nvPr>
            <p:ph type="sldNum" sz="quarter" idx="5"/>
          </p:nvPr>
        </p:nvSpPr>
        <p:spPr/>
        <p:txBody>
          <a:bodyPr/>
          <a:lstStyle/>
          <a:p>
            <a:fld id="{B0482184-07E6-453F-8281-AA451786B2B6}" type="slidenum">
              <a:rPr lang="en-US" smtClean="0"/>
              <a:t>32</a:t>
            </a:fld>
            <a:endParaRPr lang="en-US"/>
          </a:p>
        </p:txBody>
      </p:sp>
    </p:spTree>
    <p:extLst>
      <p:ext uri="{BB962C8B-B14F-4D97-AF65-F5344CB8AC3E}">
        <p14:creationId xmlns:p14="http://schemas.microsoft.com/office/powerpoint/2010/main" val="2928109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this attack is explicit. The attacker can use </a:t>
            </a:r>
            <a:r>
              <a:rPr lang="en-US" dirty="0" err="1"/>
              <a:t>Valiant’s</a:t>
            </a:r>
            <a:r>
              <a:rPr lang="en-US" dirty="0"/>
              <a:t> lemma to determine which labels that should be kept at each time, which ultimately gives a </a:t>
            </a:r>
            <a:r>
              <a:rPr lang="en-US" dirty="0" err="1"/>
              <a:t>subquadratic</a:t>
            </a:r>
            <a:r>
              <a:rPr lang="en-US" dirty="0"/>
              <a:t> cc. </a:t>
            </a:r>
          </a:p>
        </p:txBody>
      </p:sp>
      <p:sp>
        <p:nvSpPr>
          <p:cNvPr id="4" name="Slide Number Placeholder 3"/>
          <p:cNvSpPr>
            <a:spLocks noGrp="1"/>
          </p:cNvSpPr>
          <p:nvPr>
            <p:ph type="sldNum" sz="quarter" idx="5"/>
          </p:nvPr>
        </p:nvSpPr>
        <p:spPr/>
        <p:txBody>
          <a:bodyPr/>
          <a:lstStyle/>
          <a:p>
            <a:fld id="{B0482184-07E6-453F-8281-AA451786B2B6}" type="slidenum">
              <a:rPr lang="en-US" smtClean="0"/>
              <a:t>33</a:t>
            </a:fld>
            <a:endParaRPr lang="en-US"/>
          </a:p>
        </p:txBody>
      </p:sp>
    </p:spTree>
    <p:extLst>
      <p:ext uri="{BB962C8B-B14F-4D97-AF65-F5344CB8AC3E}">
        <p14:creationId xmlns:p14="http://schemas.microsoft.com/office/powerpoint/2010/main" val="1939359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give a </a:t>
            </a:r>
            <a:r>
              <a:rPr lang="en-US" dirty="0" err="1"/>
              <a:t>ciMHF</a:t>
            </a:r>
            <a:r>
              <a:rPr lang="en-US" dirty="0"/>
              <a:t> construction with optimal cc for k-restricted graphs, where k is polynomial in N. On the other hand, we show that for small k, it is impossible to achieve optimal cc, which demonstrates a nice phase transition for the spectrum of k-restricted graphs.</a:t>
            </a:r>
          </a:p>
        </p:txBody>
      </p:sp>
      <p:sp>
        <p:nvSpPr>
          <p:cNvPr id="4" name="Slide Number Placeholder 3"/>
          <p:cNvSpPr>
            <a:spLocks noGrp="1"/>
          </p:cNvSpPr>
          <p:nvPr>
            <p:ph type="sldNum" sz="quarter" idx="5"/>
          </p:nvPr>
        </p:nvSpPr>
        <p:spPr/>
        <p:txBody>
          <a:bodyPr/>
          <a:lstStyle/>
          <a:p>
            <a:fld id="{B0482184-07E6-453F-8281-AA451786B2B6}" type="slidenum">
              <a:rPr lang="en-US" smtClean="0"/>
              <a:t>34</a:t>
            </a:fld>
            <a:endParaRPr lang="en-US"/>
          </a:p>
        </p:txBody>
      </p:sp>
    </p:spTree>
    <p:extLst>
      <p:ext uri="{BB962C8B-B14F-4D97-AF65-F5344CB8AC3E}">
        <p14:creationId xmlns:p14="http://schemas.microsoft.com/office/powerpoint/2010/main" val="178714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there are many interesting future directions to explore. For example, we could fully characterize and tighten the bounds for the spectrum of k restricted graphs. We could also consider optimal </a:t>
            </a:r>
            <a:r>
              <a:rPr lang="en-US" dirty="0" err="1"/>
              <a:t>ciMHFs</a:t>
            </a:r>
            <a:r>
              <a:rPr lang="en-US" dirty="0"/>
              <a:t> without cache hierarchy assumptions.</a:t>
            </a:r>
          </a:p>
        </p:txBody>
      </p:sp>
      <p:sp>
        <p:nvSpPr>
          <p:cNvPr id="4" name="Slide Number Placeholder 3"/>
          <p:cNvSpPr>
            <a:spLocks noGrp="1"/>
          </p:cNvSpPr>
          <p:nvPr>
            <p:ph type="sldNum" sz="quarter" idx="5"/>
          </p:nvPr>
        </p:nvSpPr>
        <p:spPr/>
        <p:txBody>
          <a:bodyPr/>
          <a:lstStyle/>
          <a:p>
            <a:fld id="{B0482184-07E6-453F-8281-AA451786B2B6}" type="slidenum">
              <a:rPr lang="en-US" smtClean="0"/>
              <a:t>35</a:t>
            </a:fld>
            <a:endParaRPr lang="en-US"/>
          </a:p>
        </p:txBody>
      </p:sp>
    </p:spTree>
    <p:extLst>
      <p:ext uri="{BB962C8B-B14F-4D97-AF65-F5344CB8AC3E}">
        <p14:creationId xmlns:p14="http://schemas.microsoft.com/office/powerpoint/2010/main" val="1780281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can be roughly captured by the concept of graph pebbling. We can think of graph pebbling as a game that proceeds in a number of rounds, where in each round, the graph has a number of pebbles on its nodes, which symbolizes that memory is being committed to store the label of that node. In each round, we can choose to place a pebble on any source node of the graph, or remove any pebble on the graph from the previous round. </a:t>
            </a:r>
          </a:p>
        </p:txBody>
      </p:sp>
      <p:sp>
        <p:nvSpPr>
          <p:cNvPr id="4" name="Slide Number Placeholder 3"/>
          <p:cNvSpPr>
            <a:spLocks noGrp="1"/>
          </p:cNvSpPr>
          <p:nvPr>
            <p:ph type="sldNum" sz="quarter" idx="5"/>
          </p:nvPr>
        </p:nvSpPr>
        <p:spPr/>
        <p:txBody>
          <a:bodyPr/>
          <a:lstStyle/>
          <a:p>
            <a:fld id="{B0482184-07E6-453F-8281-AA451786B2B6}" type="slidenum">
              <a:rPr lang="en-US" smtClean="0"/>
              <a:t>36</a:t>
            </a:fld>
            <a:endParaRPr lang="en-US"/>
          </a:p>
        </p:txBody>
      </p:sp>
    </p:spTree>
    <p:extLst>
      <p:ext uri="{BB962C8B-B14F-4D97-AF65-F5344CB8AC3E}">
        <p14:creationId xmlns:p14="http://schemas.microsoft.com/office/powerpoint/2010/main" val="1769593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place a pebble on a node if there are pebbles on all of its parents in the previous round. In other words, we can only compute the label of a node if we’ve computed the labels of its parents.</a:t>
            </a:r>
          </a:p>
        </p:txBody>
      </p:sp>
      <p:sp>
        <p:nvSpPr>
          <p:cNvPr id="4" name="Slide Number Placeholder 3"/>
          <p:cNvSpPr>
            <a:spLocks noGrp="1"/>
          </p:cNvSpPr>
          <p:nvPr>
            <p:ph type="sldNum" sz="quarter" idx="5"/>
          </p:nvPr>
        </p:nvSpPr>
        <p:spPr/>
        <p:txBody>
          <a:bodyPr/>
          <a:lstStyle/>
          <a:p>
            <a:fld id="{B0482184-07E6-453F-8281-AA451786B2B6}" type="slidenum">
              <a:rPr lang="en-US" smtClean="0"/>
              <a:t>37</a:t>
            </a:fld>
            <a:endParaRPr lang="en-US"/>
          </a:p>
        </p:txBody>
      </p:sp>
    </p:spTree>
    <p:extLst>
      <p:ext uri="{BB962C8B-B14F-4D97-AF65-F5344CB8AC3E}">
        <p14:creationId xmlns:p14="http://schemas.microsoft.com/office/powerpoint/2010/main" val="4119429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take the sum of the number of pebbles on the graph in each round, this corresponds to the total amount of memory used to compute the MHF, which is the cumulative memory complexity. </a:t>
            </a:r>
          </a:p>
        </p:txBody>
      </p:sp>
      <p:sp>
        <p:nvSpPr>
          <p:cNvPr id="4" name="Slide Number Placeholder 3"/>
          <p:cNvSpPr>
            <a:spLocks noGrp="1"/>
          </p:cNvSpPr>
          <p:nvPr>
            <p:ph type="sldNum" sz="quarter" idx="5"/>
          </p:nvPr>
        </p:nvSpPr>
        <p:spPr/>
        <p:txBody>
          <a:bodyPr/>
          <a:lstStyle/>
          <a:p>
            <a:fld id="{B0482184-07E6-453F-8281-AA451786B2B6}" type="slidenum">
              <a:rPr lang="en-US" smtClean="0"/>
              <a:t>38</a:t>
            </a:fld>
            <a:endParaRPr lang="en-US"/>
          </a:p>
        </p:txBody>
      </p:sp>
    </p:spTree>
    <p:extLst>
      <p:ext uri="{BB962C8B-B14F-4D97-AF65-F5344CB8AC3E}">
        <p14:creationId xmlns:p14="http://schemas.microsoft.com/office/powerpoint/2010/main" val="1885689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the cc of this graph is 6, and now it should be clear that any algorithm that runs in time N has cc at most N^2, since at most N pebbles can be on the graph at each time. </a:t>
            </a:r>
          </a:p>
        </p:txBody>
      </p:sp>
      <p:sp>
        <p:nvSpPr>
          <p:cNvPr id="4" name="Slide Number Placeholder 3"/>
          <p:cNvSpPr>
            <a:spLocks noGrp="1"/>
          </p:cNvSpPr>
          <p:nvPr>
            <p:ph type="sldNum" sz="quarter" idx="5"/>
          </p:nvPr>
        </p:nvSpPr>
        <p:spPr/>
        <p:txBody>
          <a:bodyPr/>
          <a:lstStyle/>
          <a:p>
            <a:fld id="{B0482184-07E6-453F-8281-AA451786B2B6}" type="slidenum">
              <a:rPr lang="en-US" smtClean="0"/>
              <a:t>39</a:t>
            </a:fld>
            <a:endParaRPr lang="en-US"/>
          </a:p>
        </p:txBody>
      </p:sp>
    </p:spTree>
    <p:extLst>
      <p:ext uri="{BB962C8B-B14F-4D97-AF65-F5344CB8AC3E}">
        <p14:creationId xmlns:p14="http://schemas.microsoft.com/office/powerpoint/2010/main" val="7435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talk by considering the following wall of shame. Most of you probably know all of these companies, but what you may not know is that all of these companies were the victim of recent attacks.</a:t>
            </a:r>
          </a:p>
        </p:txBody>
      </p:sp>
      <p:sp>
        <p:nvSpPr>
          <p:cNvPr id="4" name="Slide Number Placeholder 3"/>
          <p:cNvSpPr>
            <a:spLocks noGrp="1"/>
          </p:cNvSpPr>
          <p:nvPr>
            <p:ph type="sldNum" sz="quarter" idx="5"/>
          </p:nvPr>
        </p:nvSpPr>
        <p:spPr/>
        <p:txBody>
          <a:bodyPr/>
          <a:lstStyle/>
          <a:p>
            <a:fld id="{B0482184-07E6-453F-8281-AA451786B2B6}" type="slidenum">
              <a:rPr lang="en-US" smtClean="0"/>
              <a:t>44</a:t>
            </a:fld>
            <a:endParaRPr lang="en-US"/>
          </a:p>
        </p:txBody>
      </p:sp>
    </p:spTree>
    <p:extLst>
      <p:ext uri="{BB962C8B-B14F-4D97-AF65-F5344CB8AC3E}">
        <p14:creationId xmlns:p14="http://schemas.microsoft.com/office/powerpoint/2010/main" val="4287934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these companies leaked millions of user records. So what happens when a user record is leaked?</a:t>
            </a:r>
          </a:p>
        </p:txBody>
      </p:sp>
      <p:sp>
        <p:nvSpPr>
          <p:cNvPr id="4" name="Slide Number Placeholder 3"/>
          <p:cNvSpPr>
            <a:spLocks noGrp="1"/>
          </p:cNvSpPr>
          <p:nvPr>
            <p:ph type="sldNum" sz="quarter" idx="5"/>
          </p:nvPr>
        </p:nvSpPr>
        <p:spPr/>
        <p:txBody>
          <a:bodyPr/>
          <a:lstStyle/>
          <a:p>
            <a:fld id="{B0482184-07E6-453F-8281-AA451786B2B6}" type="slidenum">
              <a:rPr lang="en-US" smtClean="0"/>
              <a:t>45</a:t>
            </a:fld>
            <a:endParaRPr lang="en-US"/>
          </a:p>
        </p:txBody>
      </p:sp>
    </p:spTree>
    <p:extLst>
      <p:ext uri="{BB962C8B-B14F-4D97-AF65-F5344CB8AC3E}">
        <p14:creationId xmlns:p14="http://schemas.microsoft.com/office/powerpoint/2010/main" val="420714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memory hard functions can be classified into two categories. In a data independent memory hard function, or IMHF, the memory access pattern is static across all evaluations of the function on a given input or even different inputs. So let’s suppose this is the memory access pattern for the computation of f(x), where the algorithm first looks at this location in RAM, then this location, then this location, and so forth.</a:t>
            </a:r>
          </a:p>
        </p:txBody>
      </p:sp>
      <p:sp>
        <p:nvSpPr>
          <p:cNvPr id="4" name="Slide Number Placeholder 3"/>
          <p:cNvSpPr>
            <a:spLocks noGrp="1"/>
          </p:cNvSpPr>
          <p:nvPr>
            <p:ph type="sldNum" sz="quarter" idx="5"/>
          </p:nvPr>
        </p:nvSpPr>
        <p:spPr/>
        <p:txBody>
          <a:bodyPr/>
          <a:lstStyle/>
          <a:p>
            <a:fld id="{B0482184-07E6-453F-8281-AA451786B2B6}" type="slidenum">
              <a:rPr lang="en-US" smtClean="0"/>
              <a:t>4</a:t>
            </a:fld>
            <a:endParaRPr lang="en-US"/>
          </a:p>
        </p:txBody>
      </p:sp>
    </p:spTree>
    <p:extLst>
      <p:ext uri="{BB962C8B-B14F-4D97-AF65-F5344CB8AC3E}">
        <p14:creationId xmlns:p14="http://schemas.microsoft.com/office/powerpoint/2010/main" val="714016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I’m a hacker and I break into the user database of one of these companies. Then what I’ll see is a list of users and their passwords, or if the company maintains good practice, a list of users and the hash of their passwords, along with the function used to encode the password to the hash. </a:t>
            </a:r>
          </a:p>
        </p:txBody>
      </p:sp>
      <p:sp>
        <p:nvSpPr>
          <p:cNvPr id="4" name="Slide Number Placeholder 3"/>
          <p:cNvSpPr>
            <a:spLocks noGrp="1"/>
          </p:cNvSpPr>
          <p:nvPr>
            <p:ph type="sldNum" sz="quarter" idx="5"/>
          </p:nvPr>
        </p:nvSpPr>
        <p:spPr/>
        <p:txBody>
          <a:bodyPr/>
          <a:lstStyle/>
          <a:p>
            <a:fld id="{B0482184-07E6-453F-8281-AA451786B2B6}" type="slidenum">
              <a:rPr lang="en-US" smtClean="0"/>
              <a:t>46</a:t>
            </a:fld>
            <a:endParaRPr lang="en-US"/>
          </a:p>
        </p:txBody>
      </p:sp>
    </p:spTree>
    <p:extLst>
      <p:ext uri="{BB962C8B-B14F-4D97-AF65-F5344CB8AC3E}">
        <p14:creationId xmlns:p14="http://schemas.microsoft.com/office/powerpoint/2010/main" val="2830873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I have the hash of your password and I’m trying to guess your password but I don’t know anything about you, then what I’m going to do is take the most common passwords, compute their hashes, and compare those hashes to the hash of your password. If the hashes match, then there’s a good chance I’ve guessed your password. </a:t>
            </a:r>
          </a:p>
        </p:txBody>
      </p:sp>
      <p:sp>
        <p:nvSpPr>
          <p:cNvPr id="4" name="Slide Number Placeholder 3"/>
          <p:cNvSpPr>
            <a:spLocks noGrp="1"/>
          </p:cNvSpPr>
          <p:nvPr>
            <p:ph type="sldNum" sz="quarter" idx="5"/>
          </p:nvPr>
        </p:nvSpPr>
        <p:spPr/>
        <p:txBody>
          <a:bodyPr/>
          <a:lstStyle/>
          <a:p>
            <a:fld id="{B0482184-07E6-453F-8281-AA451786B2B6}" type="slidenum">
              <a:rPr lang="en-US" smtClean="0"/>
              <a:t>47</a:t>
            </a:fld>
            <a:endParaRPr lang="en-US"/>
          </a:p>
        </p:txBody>
      </p:sp>
    </p:spTree>
    <p:extLst>
      <p:ext uri="{BB962C8B-B14F-4D97-AF65-F5344CB8AC3E}">
        <p14:creationId xmlns:p14="http://schemas.microsoft.com/office/powerpoint/2010/main" val="985602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the development of customized hardware for cryptocurrency computation, I can actually make a large number of guesses for your password in a short amount of time. In fact, </a:t>
            </a:r>
            <a:r>
              <a:rPr lang="en-US" dirty="0" err="1"/>
              <a:t>Blocki</a:t>
            </a:r>
            <a:r>
              <a:rPr lang="en-US" dirty="0"/>
              <a:t> et al showed that I’m likely to guess your password if the function used to compute the hash is based on iterations. Thus there’s been a lot of interest in designing better hash functions. Between 2013 and 2015, there was a contest to see who could design the best hash function, and it turns out that all of the entrants claimed a concept known as memory hardness. </a:t>
            </a:r>
          </a:p>
        </p:txBody>
      </p:sp>
      <p:sp>
        <p:nvSpPr>
          <p:cNvPr id="4" name="Slide Number Placeholder 3"/>
          <p:cNvSpPr>
            <a:spLocks noGrp="1"/>
          </p:cNvSpPr>
          <p:nvPr>
            <p:ph type="sldNum" sz="quarter" idx="5"/>
          </p:nvPr>
        </p:nvSpPr>
        <p:spPr/>
        <p:txBody>
          <a:bodyPr/>
          <a:lstStyle/>
          <a:p>
            <a:fld id="{B0482184-07E6-453F-8281-AA451786B2B6}" type="slidenum">
              <a:rPr lang="en-US" smtClean="0"/>
              <a:t>48</a:t>
            </a:fld>
            <a:endParaRPr lang="en-US"/>
          </a:p>
        </p:txBody>
      </p:sp>
    </p:spTree>
    <p:extLst>
      <p:ext uri="{BB962C8B-B14F-4D97-AF65-F5344CB8AC3E}">
        <p14:creationId xmlns:p14="http://schemas.microsoft.com/office/powerpoint/2010/main" val="100551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memory access pattern will still be the same for the computation of f(y) for a different value of y. </a:t>
            </a:r>
          </a:p>
        </p:txBody>
      </p:sp>
      <p:sp>
        <p:nvSpPr>
          <p:cNvPr id="4" name="Slide Number Placeholder 3"/>
          <p:cNvSpPr>
            <a:spLocks noGrp="1"/>
          </p:cNvSpPr>
          <p:nvPr>
            <p:ph type="sldNum" sz="quarter" idx="5"/>
          </p:nvPr>
        </p:nvSpPr>
        <p:spPr/>
        <p:txBody>
          <a:bodyPr/>
          <a:lstStyle/>
          <a:p>
            <a:fld id="{B0482184-07E6-453F-8281-AA451786B2B6}" type="slidenum">
              <a:rPr lang="en-US" smtClean="0"/>
              <a:t>5</a:t>
            </a:fld>
            <a:endParaRPr lang="en-US"/>
          </a:p>
        </p:txBody>
      </p:sp>
    </p:spTree>
    <p:extLst>
      <p:ext uri="{BB962C8B-B14F-4D97-AF65-F5344CB8AC3E}">
        <p14:creationId xmlns:p14="http://schemas.microsoft.com/office/powerpoint/2010/main" val="75553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in a data-dependent memory hard function, or </a:t>
            </a:r>
            <a:r>
              <a:rPr lang="en-US" dirty="0" err="1"/>
              <a:t>dMHF</a:t>
            </a:r>
            <a:r>
              <a:rPr lang="en-US" dirty="0"/>
              <a:t>, the memory access pattern is dynamic and depends on the input. So let’s say we have the following memory access pattern for the computation of f(x).</a:t>
            </a:r>
          </a:p>
        </p:txBody>
      </p:sp>
      <p:sp>
        <p:nvSpPr>
          <p:cNvPr id="4" name="Slide Number Placeholder 3"/>
          <p:cNvSpPr>
            <a:spLocks noGrp="1"/>
          </p:cNvSpPr>
          <p:nvPr>
            <p:ph type="sldNum" sz="quarter" idx="5"/>
          </p:nvPr>
        </p:nvSpPr>
        <p:spPr/>
        <p:txBody>
          <a:bodyPr/>
          <a:lstStyle/>
          <a:p>
            <a:fld id="{B0482184-07E6-453F-8281-AA451786B2B6}" type="slidenum">
              <a:rPr lang="en-US" smtClean="0"/>
              <a:t>6</a:t>
            </a:fld>
            <a:endParaRPr lang="en-US"/>
          </a:p>
        </p:txBody>
      </p:sp>
    </p:spTree>
    <p:extLst>
      <p:ext uri="{BB962C8B-B14F-4D97-AF65-F5344CB8AC3E}">
        <p14:creationId xmlns:p14="http://schemas.microsoft.com/office/powerpoint/2010/main" val="245993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for the computation of f(y), where y is not equal to x, we may see a completely different memory access pattern. </a:t>
            </a:r>
          </a:p>
        </p:txBody>
      </p:sp>
      <p:sp>
        <p:nvSpPr>
          <p:cNvPr id="4" name="Slide Number Placeholder 3"/>
          <p:cNvSpPr>
            <a:spLocks noGrp="1"/>
          </p:cNvSpPr>
          <p:nvPr>
            <p:ph type="sldNum" sz="quarter" idx="5"/>
          </p:nvPr>
        </p:nvSpPr>
        <p:spPr/>
        <p:txBody>
          <a:bodyPr/>
          <a:lstStyle/>
          <a:p>
            <a:fld id="{B0482184-07E6-453F-8281-AA451786B2B6}" type="slidenum">
              <a:rPr lang="en-US" smtClean="0"/>
              <a:t>7</a:t>
            </a:fld>
            <a:endParaRPr lang="en-US"/>
          </a:p>
        </p:txBody>
      </p:sp>
    </p:spTree>
    <p:extLst>
      <p:ext uri="{BB962C8B-B14F-4D97-AF65-F5344CB8AC3E}">
        <p14:creationId xmlns:p14="http://schemas.microsoft.com/office/powerpoint/2010/main" val="643949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memory access pattern is static across computations for different inputs, </a:t>
            </a:r>
            <a:r>
              <a:rPr lang="en-US" dirty="0" err="1"/>
              <a:t>iMHFs</a:t>
            </a:r>
            <a:r>
              <a:rPr lang="en-US" dirty="0"/>
              <a:t> are resistant to side channel attacks. However, known attacks show that the cumulative memory complexity of any </a:t>
            </a:r>
            <a:r>
              <a:rPr lang="en-US" dirty="0" err="1"/>
              <a:t>iMHF</a:t>
            </a:r>
            <a:r>
              <a:rPr lang="en-US" dirty="0"/>
              <a:t> is at most </a:t>
            </a:r>
            <a:r>
              <a:rPr lang="en-US" dirty="0" err="1"/>
              <a:t>subquadratic</a:t>
            </a:r>
            <a:r>
              <a:rPr lang="en-US" dirty="0"/>
              <a:t> in N, the runtime of the algorithm. On the other hand, there exist constructions of </a:t>
            </a:r>
            <a:r>
              <a:rPr lang="en-US" dirty="0" err="1"/>
              <a:t>dMHFs</a:t>
            </a:r>
            <a:r>
              <a:rPr lang="en-US" dirty="0"/>
              <a:t> whose cc is quadratic, which can easily be shown to be optimal. However, </a:t>
            </a:r>
            <a:r>
              <a:rPr lang="en-US" dirty="0" err="1"/>
              <a:t>dMHFs</a:t>
            </a:r>
            <a:r>
              <a:rPr lang="en-US" dirty="0"/>
              <a:t> are vulnerable to side channel attacks since their memory access patterns depend on the input.</a:t>
            </a:r>
          </a:p>
        </p:txBody>
      </p:sp>
      <p:sp>
        <p:nvSpPr>
          <p:cNvPr id="4" name="Slide Number Placeholder 3"/>
          <p:cNvSpPr>
            <a:spLocks noGrp="1"/>
          </p:cNvSpPr>
          <p:nvPr>
            <p:ph type="sldNum" sz="quarter" idx="5"/>
          </p:nvPr>
        </p:nvSpPr>
        <p:spPr/>
        <p:txBody>
          <a:bodyPr/>
          <a:lstStyle/>
          <a:p>
            <a:fld id="{B0482184-07E6-453F-8281-AA451786B2B6}" type="slidenum">
              <a:rPr lang="en-US" smtClean="0"/>
              <a:t>8</a:t>
            </a:fld>
            <a:endParaRPr lang="en-US"/>
          </a:p>
        </p:txBody>
      </p:sp>
    </p:spTree>
    <p:extLst>
      <p:ext uri="{BB962C8B-B14F-4D97-AF65-F5344CB8AC3E}">
        <p14:creationId xmlns:p14="http://schemas.microsoft.com/office/powerpoint/2010/main" val="307143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to ask is whether this tradeoff is necessary. That is, can we construct memory hard functions with optimal CC that are also resistant to side channel attacks. </a:t>
            </a:r>
          </a:p>
        </p:txBody>
      </p:sp>
      <p:sp>
        <p:nvSpPr>
          <p:cNvPr id="4" name="Slide Number Placeholder 3"/>
          <p:cNvSpPr>
            <a:spLocks noGrp="1"/>
          </p:cNvSpPr>
          <p:nvPr>
            <p:ph type="sldNum" sz="quarter" idx="5"/>
          </p:nvPr>
        </p:nvSpPr>
        <p:spPr/>
        <p:txBody>
          <a:bodyPr/>
          <a:lstStyle/>
          <a:p>
            <a:fld id="{B0482184-07E6-453F-8281-AA451786B2B6}" type="slidenum">
              <a:rPr lang="en-US" smtClean="0"/>
              <a:t>9</a:t>
            </a:fld>
            <a:endParaRPr lang="en-US"/>
          </a:p>
        </p:txBody>
      </p:sp>
    </p:spTree>
    <p:extLst>
      <p:ext uri="{BB962C8B-B14F-4D97-AF65-F5344CB8AC3E}">
        <p14:creationId xmlns:p14="http://schemas.microsoft.com/office/powerpoint/2010/main" val="26803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CC6-39A2-4C7C-9888-27E87D3927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4DEC36-9C90-46D9-84F4-D49C60A3C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4C51C-AB94-43D8-9EB6-0C2ECD4145E5}"/>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150FC61A-C667-4EE5-A038-79FD5ABCB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9E76A-EAF1-406E-A40D-3207899475E2}"/>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251771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B5416-6B7A-40F1-B64E-A90BCF5391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0693A6-73FF-4552-96E1-EEC95075A0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27C5F-6DCE-4951-9850-FACDA707A4CF}"/>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13FA9F66-65FA-4702-B30C-F4D5ABB87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AC493-2402-4A80-844B-C6B256B619FD}"/>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1673875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BB4ED8-531E-4A05-AD65-1CFD707373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35ACCC-1C73-442E-BECE-CBB0E53D09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5B4F-FAE3-4A8B-B420-13D3AEAD4D62}"/>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C371D42F-8FDD-4A27-9D7E-8EB90E14F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822DCF-8904-40E1-BE7E-3D994F063504}"/>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285307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DBE7-84F2-4DDC-BFA1-5903A5122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92A8F-F4DE-44F4-8984-FE3B562EF7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F0828-7263-46D1-9FFD-4108307B36CA}"/>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B28DCC20-B90C-45BD-B7B2-6F0FF3A63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6C1E0-6406-4592-BCAE-5986FAC0F59C}"/>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255730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8659-3197-455F-9B08-043A8C1AE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EAEF9-457D-4C76-94EE-42529AFCE0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041C61-2EC5-4B5E-989D-F427B5CF5892}"/>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A9E7F65E-784D-4A44-BE8B-E4DB964D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9FAC5-E9AE-4D45-A9F6-CC27F8E9429E}"/>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209368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9156-8633-4A70-8F02-9D6965CFB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C8F31-1BB6-4C4E-9D45-71449AD311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5F177F-728F-4AAE-9663-73D1275884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8D84BA-468A-4873-9BAB-2A091CC49D12}"/>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6" name="Footer Placeholder 5">
            <a:extLst>
              <a:ext uri="{FF2B5EF4-FFF2-40B4-BE49-F238E27FC236}">
                <a16:creationId xmlns:a16="http://schemas.microsoft.com/office/drawing/2014/main" id="{867A0FE6-5E65-4687-9BBB-F34EB2BF8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863C7-CE1D-429D-913E-9CA766B22981}"/>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144540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836D-98C6-4846-BCF6-FAA6C87286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2BA171-3194-488B-969F-37D926B977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BF8D3-DF93-466F-8CCF-B2B3F68992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0B9D32-D373-4EF1-A4B0-0070281796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2982C1-5625-41C3-9D39-E22B81BD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06844-0EB8-432A-8B8D-9740F5A68063}"/>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8" name="Footer Placeholder 7">
            <a:extLst>
              <a:ext uri="{FF2B5EF4-FFF2-40B4-BE49-F238E27FC236}">
                <a16:creationId xmlns:a16="http://schemas.microsoft.com/office/drawing/2014/main" id="{28B4205D-3E76-4681-9E68-88756970FD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5B3D0C-8936-4748-8AA6-AFB81C7081B1}"/>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135044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7F1-127C-4BDD-9E7A-982E5AE94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5F5BBE-8A9D-45BF-94CC-F9AC35D647F5}"/>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4" name="Footer Placeholder 3">
            <a:extLst>
              <a:ext uri="{FF2B5EF4-FFF2-40B4-BE49-F238E27FC236}">
                <a16:creationId xmlns:a16="http://schemas.microsoft.com/office/drawing/2014/main" id="{4680A3B6-488C-460D-ACBC-0D56510F04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F8F768-4AD8-4E03-A7F9-7781E9D0ED61}"/>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40981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72C8-BFD9-40E7-B943-5245986DC802}"/>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3" name="Footer Placeholder 2">
            <a:extLst>
              <a:ext uri="{FF2B5EF4-FFF2-40B4-BE49-F238E27FC236}">
                <a16:creationId xmlns:a16="http://schemas.microsoft.com/office/drawing/2014/main" id="{AB9B2940-A9BE-4352-B8B0-92F272C39B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687E05-4DA9-408C-B3F3-6EBE39541BE4}"/>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321179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B19A-C080-4855-8246-0AD8C45AC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FC3F7-1FBA-42AD-9E5F-F427F12FA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48B0A7-E4FE-4634-891B-8BFA306DA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267D6-0964-46F6-A71A-5265BAAB9896}"/>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6" name="Footer Placeholder 5">
            <a:extLst>
              <a:ext uri="{FF2B5EF4-FFF2-40B4-BE49-F238E27FC236}">
                <a16:creationId xmlns:a16="http://schemas.microsoft.com/office/drawing/2014/main" id="{DF57A966-EC01-436F-A02F-3CD14C7EA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030C4-B353-4B50-8859-DE8B8C638630}"/>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257540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1FB6-FE9F-49F4-88DD-EE623C141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9755BE-3719-4BDA-BF5C-16EF1AE44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80199E-333C-41C9-B150-FEC4B8E15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A12BF-0C10-4520-B55A-4623BFC9F38B}"/>
              </a:ext>
            </a:extLst>
          </p:cNvPr>
          <p:cNvSpPr>
            <a:spLocks noGrp="1"/>
          </p:cNvSpPr>
          <p:nvPr>
            <p:ph type="dt" sz="half" idx="10"/>
          </p:nvPr>
        </p:nvSpPr>
        <p:spPr/>
        <p:txBody>
          <a:bodyPr/>
          <a:lstStyle/>
          <a:p>
            <a:fld id="{05E147B2-114B-4747-8746-9D95DA3C938C}" type="datetimeFigureOut">
              <a:rPr lang="en-US" smtClean="0"/>
              <a:t>2/9/2020</a:t>
            </a:fld>
            <a:endParaRPr lang="en-US"/>
          </a:p>
        </p:txBody>
      </p:sp>
      <p:sp>
        <p:nvSpPr>
          <p:cNvPr id="6" name="Footer Placeholder 5">
            <a:extLst>
              <a:ext uri="{FF2B5EF4-FFF2-40B4-BE49-F238E27FC236}">
                <a16:creationId xmlns:a16="http://schemas.microsoft.com/office/drawing/2014/main" id="{A997A654-EA91-403D-B815-1F0636FF1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2C166-22FA-4ED3-96FC-D49E3C02ECF7}"/>
              </a:ext>
            </a:extLst>
          </p:cNvPr>
          <p:cNvSpPr>
            <a:spLocks noGrp="1"/>
          </p:cNvSpPr>
          <p:nvPr>
            <p:ph type="sldNum" sz="quarter" idx="12"/>
          </p:nvPr>
        </p:nvSpPr>
        <p:spPr/>
        <p:txBody>
          <a:bodyPr/>
          <a:lstStyle/>
          <a:p>
            <a:fld id="{ADEBE684-A5D9-46C5-9397-606313637170}" type="slidenum">
              <a:rPr lang="en-US" smtClean="0"/>
              <a:t>‹#›</a:t>
            </a:fld>
            <a:endParaRPr lang="en-US"/>
          </a:p>
        </p:txBody>
      </p:sp>
    </p:spTree>
    <p:extLst>
      <p:ext uri="{BB962C8B-B14F-4D97-AF65-F5344CB8AC3E}">
        <p14:creationId xmlns:p14="http://schemas.microsoft.com/office/powerpoint/2010/main" val="1992891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B43708-1B53-436C-86F6-801CE61CC8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2F8038-F878-4554-AC4F-D51CEBF25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2D467-68E7-4FB0-BDE9-2C0B4CC4D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E147B2-114B-4747-8746-9D95DA3C938C}" type="datetimeFigureOut">
              <a:rPr lang="en-US" smtClean="0"/>
              <a:t>2/9/2020</a:t>
            </a:fld>
            <a:endParaRPr lang="en-US"/>
          </a:p>
        </p:txBody>
      </p:sp>
      <p:sp>
        <p:nvSpPr>
          <p:cNvPr id="5" name="Footer Placeholder 4">
            <a:extLst>
              <a:ext uri="{FF2B5EF4-FFF2-40B4-BE49-F238E27FC236}">
                <a16:creationId xmlns:a16="http://schemas.microsoft.com/office/drawing/2014/main" id="{2DB60D13-07E3-4C15-942D-F071FBBB9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AF6826-E1C2-498F-A522-54032F7F7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EBE684-A5D9-46C5-9397-606313637170}" type="slidenum">
              <a:rPr lang="en-US" smtClean="0"/>
              <a:t>‹#›</a:t>
            </a:fld>
            <a:endParaRPr lang="en-US"/>
          </a:p>
        </p:txBody>
      </p:sp>
    </p:spTree>
    <p:extLst>
      <p:ext uri="{BB962C8B-B14F-4D97-AF65-F5344CB8AC3E}">
        <p14:creationId xmlns:p14="http://schemas.microsoft.com/office/powerpoint/2010/main" val="186794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9.png"/><Relationship Id="rId10" Type="http://schemas.openxmlformats.org/officeDocument/2006/relationships/image" Target="../media/image46.png"/><Relationship Id="rId4" Type="http://schemas.openxmlformats.org/officeDocument/2006/relationships/image" Target="../media/image28.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11" Type="http://schemas.openxmlformats.org/officeDocument/2006/relationships/image" Target="../media/image12.png"/><Relationship Id="rId5" Type="http://schemas.openxmlformats.org/officeDocument/2006/relationships/customXml" Target="../ink/ink1.xml"/><Relationship Id="rId10" Type="http://schemas.openxmlformats.org/officeDocument/2006/relationships/image" Target="../media/image11.png"/><Relationship Id="rId4" Type="http://schemas.openxmlformats.org/officeDocument/2006/relationships/image" Target="../media/image7.jpeg"/><Relationship Id="rId9" Type="http://schemas.openxmlformats.org/officeDocument/2006/relationships/customXml" Target="../ink/ink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11" Type="http://schemas.openxmlformats.org/officeDocument/2006/relationships/image" Target="../media/image53.png"/><Relationship Id="rId10" Type="http://schemas.openxmlformats.org/officeDocument/2006/relationships/image" Target="../media/image52.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52.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30.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210.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220.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2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71.png"/><Relationship Id="rId12"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2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0.png"/><Relationship Id="rId4" Type="http://schemas.openxmlformats.org/officeDocument/2006/relationships/image" Target="../media/image78.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55.png"/><Relationship Id="rId7" Type="http://schemas.openxmlformats.org/officeDocument/2006/relationships/image" Target="../media/image79.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38.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6.png"/><Relationship Id="rId5" Type="http://schemas.openxmlformats.org/officeDocument/2006/relationships/image" Target="../media/image75.png"/><Relationship Id="rId15" Type="http://schemas.openxmlformats.org/officeDocument/2006/relationships/image" Target="../media/image90.png"/><Relationship Id="rId10" Type="http://schemas.openxmlformats.org/officeDocument/2006/relationships/image" Target="../media/image84.png"/><Relationship Id="rId19" Type="http://schemas.openxmlformats.org/officeDocument/2006/relationships/image" Target="../media/image94.png"/><Relationship Id="rId4" Type="http://schemas.openxmlformats.org/officeDocument/2006/relationships/image" Target="../media/image67.png"/><Relationship Id="rId9" Type="http://schemas.openxmlformats.org/officeDocument/2006/relationships/image" Target="../media/image83.png"/><Relationship Id="rId1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9151"/>
            <a:ext cx="9144000" cy="2813935"/>
          </a:xfrm>
        </p:spPr>
        <p:txBody>
          <a:bodyPr>
            <a:normAutofit/>
          </a:bodyPr>
          <a:lstStyle/>
          <a:p>
            <a:r>
              <a:rPr lang="en-US" dirty="0"/>
              <a:t>Computationally Data-Independent Memory Hard Functions</a:t>
            </a:r>
          </a:p>
        </p:txBody>
      </p:sp>
      <p:sp>
        <p:nvSpPr>
          <p:cNvPr id="3" name="Subtitle 2"/>
          <p:cNvSpPr>
            <a:spLocks noGrp="1"/>
          </p:cNvSpPr>
          <p:nvPr>
            <p:ph type="subTitle" idx="1"/>
          </p:nvPr>
        </p:nvSpPr>
        <p:spPr>
          <a:xfrm>
            <a:off x="6709735" y="2904932"/>
            <a:ext cx="5084149" cy="2179144"/>
          </a:xfrm>
        </p:spPr>
        <p:txBody>
          <a:bodyPr>
            <a:normAutofit lnSpcReduction="10000"/>
          </a:bodyPr>
          <a:lstStyle/>
          <a:p>
            <a:endParaRPr lang="en-US" sz="3400" dirty="0">
              <a:solidFill>
                <a:srgbClr val="C00000"/>
              </a:solidFill>
            </a:endParaRPr>
          </a:p>
          <a:p>
            <a:r>
              <a:rPr lang="en-US" sz="3400" dirty="0">
                <a:solidFill>
                  <a:srgbClr val="C00000"/>
                </a:solidFill>
              </a:rPr>
              <a:t>M</a:t>
            </a:r>
            <a:r>
              <a:rPr lang="en-US" dirty="0">
                <a:solidFill>
                  <a:srgbClr val="C00000"/>
                </a:solidFill>
              </a:rPr>
              <a:t>OHAMMAD </a:t>
            </a:r>
            <a:r>
              <a:rPr lang="en-US" sz="3400" dirty="0">
                <a:solidFill>
                  <a:srgbClr val="C00000"/>
                </a:solidFill>
              </a:rPr>
              <a:t>H</a:t>
            </a:r>
            <a:r>
              <a:rPr lang="en-US" dirty="0">
                <a:solidFill>
                  <a:srgbClr val="C00000"/>
                </a:solidFill>
              </a:rPr>
              <a:t>ASSAN </a:t>
            </a:r>
            <a:r>
              <a:rPr lang="en-US" sz="3400" dirty="0">
                <a:solidFill>
                  <a:srgbClr val="C00000"/>
                </a:solidFill>
              </a:rPr>
              <a:t>A</a:t>
            </a:r>
            <a:r>
              <a:rPr lang="en-US" dirty="0">
                <a:solidFill>
                  <a:srgbClr val="C00000"/>
                </a:solidFill>
              </a:rPr>
              <a:t>MERI</a:t>
            </a:r>
          </a:p>
          <a:p>
            <a:r>
              <a:rPr lang="en-US" sz="3400" dirty="0">
                <a:solidFill>
                  <a:srgbClr val="C00000"/>
                </a:solidFill>
              </a:rPr>
              <a:t>J</a:t>
            </a:r>
            <a:r>
              <a:rPr lang="en-US" dirty="0">
                <a:solidFill>
                  <a:srgbClr val="C00000"/>
                </a:solidFill>
              </a:rPr>
              <a:t>EREMIAH </a:t>
            </a:r>
            <a:r>
              <a:rPr lang="en-US" sz="3400" dirty="0">
                <a:solidFill>
                  <a:srgbClr val="C00000"/>
                </a:solidFill>
              </a:rPr>
              <a:t>B</a:t>
            </a:r>
            <a:r>
              <a:rPr lang="en-US" dirty="0">
                <a:solidFill>
                  <a:srgbClr val="C00000"/>
                </a:solidFill>
              </a:rPr>
              <a:t>LOCKI</a:t>
            </a:r>
          </a:p>
          <a:p>
            <a:r>
              <a:rPr lang="en-US" sz="3400" dirty="0">
                <a:solidFill>
                  <a:srgbClr val="C00000"/>
                </a:solidFill>
              </a:rPr>
              <a:t>S</a:t>
            </a:r>
            <a:r>
              <a:rPr lang="en-US" dirty="0">
                <a:solidFill>
                  <a:srgbClr val="C00000"/>
                </a:solidFill>
              </a:rPr>
              <a:t>AMSON </a:t>
            </a:r>
            <a:r>
              <a:rPr lang="en-US" sz="3400" dirty="0">
                <a:solidFill>
                  <a:srgbClr val="C00000"/>
                </a:solidFill>
              </a:rPr>
              <a:t>Z</a:t>
            </a:r>
            <a:r>
              <a:rPr lang="en-US" dirty="0">
                <a:solidFill>
                  <a:srgbClr val="C00000"/>
                </a:solidFill>
              </a:rPr>
              <a:t>HOU</a:t>
            </a:r>
          </a:p>
          <a:p>
            <a:endParaRPr lang="en-US" dirty="0">
              <a:solidFill>
                <a:srgbClr val="C00000"/>
              </a:solidFill>
            </a:endParaRPr>
          </a:p>
        </p:txBody>
      </p:sp>
      <p:pic>
        <p:nvPicPr>
          <p:cNvPr id="1028" name="Picture 4">
            <a:extLst>
              <a:ext uri="{FF2B5EF4-FFF2-40B4-BE49-F238E27FC236}">
                <a16:creationId xmlns:a16="http://schemas.microsoft.com/office/drawing/2014/main" id="{AEDC938A-5AF2-40D3-8857-96F79DFC6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518" y="5527205"/>
            <a:ext cx="1741212" cy="1131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wearing glasses and smiling at the camera&#10;&#10;Description automatically generated">
            <a:extLst>
              <a:ext uri="{FF2B5EF4-FFF2-40B4-BE49-F238E27FC236}">
                <a16:creationId xmlns:a16="http://schemas.microsoft.com/office/drawing/2014/main" id="{5AFA4935-38F9-4970-A992-C7B7675F7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344" y="3292271"/>
            <a:ext cx="1343854" cy="1791805"/>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E71C98F8-7E92-4A72-B198-1C910A5D3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176" y="3292271"/>
            <a:ext cx="1725168" cy="1792224"/>
          </a:xfrm>
          <a:prstGeom prst="rect">
            <a:avLst/>
          </a:prstGeom>
        </p:spPr>
      </p:pic>
      <p:pic>
        <p:nvPicPr>
          <p:cNvPr id="8" name="Picture 7" descr="A person wearing glasses and smiling at the camera&#10;&#10;Description automatically generated">
            <a:extLst>
              <a:ext uri="{FF2B5EF4-FFF2-40B4-BE49-F238E27FC236}">
                <a16:creationId xmlns:a16="http://schemas.microsoft.com/office/drawing/2014/main" id="{684D27A7-0626-48EB-AD77-BB4DF0772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03" y="3292271"/>
            <a:ext cx="2389074" cy="1791805"/>
          </a:xfrm>
          <a:prstGeom prst="rect">
            <a:avLst/>
          </a:prstGeom>
        </p:spPr>
      </p:pic>
      <p:pic>
        <p:nvPicPr>
          <p:cNvPr id="14" name="Picture 13" descr="Image result for purdue university logo">
            <a:extLst>
              <a:ext uri="{FF2B5EF4-FFF2-40B4-BE49-F238E27FC236}">
                <a16:creationId xmlns:a16="http://schemas.microsoft.com/office/drawing/2014/main" id="{AA871E8A-5235-43C4-94F0-AEDD6D319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604" y="522080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clock&#10;&#10;Description automatically generated">
            <a:extLst>
              <a:ext uri="{FF2B5EF4-FFF2-40B4-BE49-F238E27FC236}">
                <a16:creationId xmlns:a16="http://schemas.microsoft.com/office/drawing/2014/main" id="{9DCAECAA-1477-4268-8FB0-64D032CB4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5820" y="5220805"/>
            <a:ext cx="3105910" cy="1328155"/>
          </a:xfrm>
          <a:prstGeom prst="rect">
            <a:avLst/>
          </a:prstGeom>
        </p:spPr>
      </p:pic>
    </p:spTree>
    <p:extLst>
      <p:ext uri="{BB962C8B-B14F-4D97-AF65-F5344CB8AC3E}">
        <p14:creationId xmlns:p14="http://schemas.microsoft.com/office/powerpoint/2010/main" val="394724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FA78-D5CC-4EA7-8CBC-9447949FFB91}"/>
              </a:ext>
            </a:extLst>
          </p:cNvPr>
          <p:cNvSpPr>
            <a:spLocks noGrp="1"/>
          </p:cNvSpPr>
          <p:nvPr>
            <p:ph type="title"/>
          </p:nvPr>
        </p:nvSpPr>
        <p:spPr/>
        <p:txBody>
          <a:bodyPr/>
          <a:lstStyle/>
          <a:p>
            <a:r>
              <a:rPr lang="en-US" dirty="0" err="1">
                <a:solidFill>
                  <a:srgbClr val="C00000"/>
                </a:solidFill>
              </a:rPr>
              <a:t>ciMHFs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88D59F-A76C-4EF6-962D-8B165AE72B64}"/>
                  </a:ext>
                </a:extLst>
              </p:cNvPr>
              <p:cNvSpPr>
                <a:spLocks noGrp="1"/>
              </p:cNvSpPr>
              <p:nvPr>
                <p:ph idx="1"/>
              </p:nvPr>
            </p:nvSpPr>
            <p:spPr/>
            <p:txBody>
              <a:bodyPr>
                <a:normAutofit/>
              </a:bodyPr>
              <a:lstStyle/>
              <a:p>
                <a:pPr marL="0" indent="0">
                  <a:buNone/>
                </a:pPr>
                <a:r>
                  <a:rPr lang="en-US" sz="3000" dirty="0">
                    <a:solidFill>
                      <a:srgbClr val="C00000"/>
                    </a:solidFill>
                  </a:rPr>
                  <a:t>Intuition</a:t>
                </a:r>
                <a:r>
                  <a:rPr lang="en-US" sz="3000" dirty="0"/>
                  <a:t>: Attacker cannot distinguish between memory access patterns for inputs </a:t>
                </a:r>
                <a14:m>
                  <m:oMath xmlns:m="http://schemas.openxmlformats.org/officeDocument/2006/math">
                    <m:r>
                      <a:rPr lang="en-US" sz="3200" b="0" i="1" smtClean="0">
                        <a:solidFill>
                          <a:schemeClr val="accent1"/>
                        </a:solidFill>
                        <a:latin typeface="Cambria Math" panose="02040503050406030204" pitchFamily="18" charset="0"/>
                      </a:rPr>
                      <m:t>𝑥</m:t>
                    </m:r>
                  </m:oMath>
                </a14:m>
                <a:r>
                  <a:rPr lang="en-US" sz="3000" dirty="0"/>
                  <a:t> and </a:t>
                </a:r>
                <a14:m>
                  <m:oMath xmlns:m="http://schemas.openxmlformats.org/officeDocument/2006/math">
                    <m:r>
                      <a:rPr lang="en-US" sz="3200" i="1" smtClean="0">
                        <a:solidFill>
                          <a:schemeClr val="accent1"/>
                        </a:solidFill>
                        <a:latin typeface="Cambria Math" panose="02040503050406030204" pitchFamily="18" charset="0"/>
                      </a:rPr>
                      <m:t>𝑦</m:t>
                    </m:r>
                  </m:oMath>
                </a14:m>
                <a:endParaRPr lang="en-US" sz="3000" dirty="0"/>
              </a:p>
              <a:p>
                <a:pPr marL="457200" lvl="1" indent="0">
                  <a:buNone/>
                </a:pPr>
                <a:r>
                  <a:rPr lang="en-US" sz="3000" dirty="0"/>
                  <a:t>Resists side channel attacks</a:t>
                </a:r>
              </a:p>
              <a:p>
                <a:pPr marL="457200" lvl="1" indent="0">
                  <a:buNone/>
                </a:pPr>
                <a:r>
                  <a:rPr lang="en-US" sz="3000" dirty="0"/>
                  <a:t>Can we get maximally hard </a:t>
                </a:r>
                <a:r>
                  <a:rPr lang="en-US" sz="3000" dirty="0" err="1"/>
                  <a:t>ciMHF</a:t>
                </a:r>
                <a:r>
                  <a:rPr lang="en-US" sz="3000" dirty="0"/>
                  <a:t> constructions?</a:t>
                </a:r>
              </a:p>
              <a:p>
                <a:pPr marL="457200" lvl="1" indent="0">
                  <a:buNone/>
                </a:pPr>
                <a:endParaRPr lang="en-US" sz="3000" dirty="0"/>
              </a:p>
              <a:p>
                <a:pPr marL="0" indent="0">
                  <a:buNone/>
                </a:pPr>
                <a:r>
                  <a:rPr lang="en-US" sz="3000" dirty="0">
                    <a:solidFill>
                      <a:srgbClr val="C00000"/>
                    </a:solidFill>
                  </a:rPr>
                  <a:t>Naïve approach</a:t>
                </a:r>
                <a:r>
                  <a:rPr lang="en-US" sz="3000" dirty="0"/>
                  <a:t>: ORAM hides memory access patterns but incurs </a:t>
                </a:r>
                <a14:m>
                  <m:oMath xmlns:m="http://schemas.openxmlformats.org/officeDocument/2006/math">
                    <m:r>
                      <m:rPr>
                        <m:sty m:val="p"/>
                      </m:rPr>
                      <a:rPr lang="en-US" b="0" i="0" smtClean="0">
                        <a:solidFill>
                          <a:schemeClr val="accent1"/>
                        </a:solidFill>
                        <a:latin typeface="Cambria Math" panose="02040503050406030204" pitchFamily="18" charset="0"/>
                      </a:rPr>
                      <m:t>Ω</m:t>
                    </m:r>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r>
                          <a:rPr lang="en-US" b="0" i="1" smtClean="0">
                            <a:solidFill>
                              <a:schemeClr val="accent1"/>
                            </a:solidFill>
                            <a:latin typeface="Cambria Math" panose="02040503050406030204" pitchFamily="18" charset="0"/>
                          </a:rPr>
                          <m:t>𝑁</m:t>
                        </m:r>
                        <m:r>
                          <a:rPr lang="en-US" b="0" i="1" smtClean="0">
                            <a:solidFill>
                              <a:schemeClr val="accent1"/>
                            </a:solidFill>
                            <a:latin typeface="Cambria Math" panose="02040503050406030204" pitchFamily="18" charset="0"/>
                          </a:rPr>
                          <m:t>)</m:t>
                        </m:r>
                      </m:e>
                    </m:func>
                  </m:oMath>
                </a14:m>
                <a:r>
                  <a:rPr lang="en-US" sz="3000" dirty="0">
                    <a:solidFill>
                      <a:schemeClr val="accent1"/>
                    </a:solidFill>
                  </a:rPr>
                  <a:t> </a:t>
                </a:r>
                <a:r>
                  <a:rPr lang="en-US" sz="3000" dirty="0"/>
                  <a:t>overhead time, so the new runtime is </a:t>
                </a:r>
                <a14:m>
                  <m:oMath xmlns:m="http://schemas.openxmlformats.org/officeDocument/2006/math">
                    <m:r>
                      <m:rPr>
                        <m:sty m:val="p"/>
                      </m:rPr>
                      <a:rPr lang="en-US" sz="3200" b="0" i="0" smtClean="0">
                        <a:solidFill>
                          <a:schemeClr val="accent1"/>
                        </a:solidFill>
                        <a:latin typeface="Cambria Math" panose="02040503050406030204" pitchFamily="18" charset="0"/>
                      </a:rPr>
                      <m:t>Ω</m:t>
                    </m:r>
                    <m:r>
                      <a:rPr lang="en-US" sz="3200" i="1" smtClean="0">
                        <a:solidFill>
                          <a:schemeClr val="accent1"/>
                        </a:solidFill>
                        <a:latin typeface="Cambria Math" panose="02040503050406030204" pitchFamily="18" charset="0"/>
                      </a:rPr>
                      <m:t>(</m:t>
                    </m:r>
                    <m:func>
                      <m:funcPr>
                        <m:ctrlPr>
                          <a:rPr lang="en-US" sz="3200" i="1">
                            <a:solidFill>
                              <a:schemeClr val="accent1"/>
                            </a:solidFill>
                            <a:latin typeface="Cambria Math" panose="02040503050406030204" pitchFamily="18" charset="0"/>
                          </a:rPr>
                        </m:ctrlPr>
                      </m:funcPr>
                      <m:fName>
                        <m:r>
                          <a:rPr lang="en-US" sz="3200" b="0" i="1" smtClean="0">
                            <a:solidFill>
                              <a:schemeClr val="accent1"/>
                            </a:solidFill>
                            <a:latin typeface="Cambria Math" panose="02040503050406030204" pitchFamily="18" charset="0"/>
                          </a:rPr>
                          <m:t>𝑁</m:t>
                        </m:r>
                        <m:r>
                          <a:rPr lang="en-US" sz="3200" b="0" i="0" smtClean="0">
                            <a:solidFill>
                              <a:schemeClr val="accent1"/>
                            </a:solidFill>
                            <a:latin typeface="Cambria Math" panose="02040503050406030204" pitchFamily="18" charset="0"/>
                          </a:rPr>
                          <m:t> </m:t>
                        </m:r>
                        <m:r>
                          <m:rPr>
                            <m:sty m:val="p"/>
                          </m:rPr>
                          <a:rPr lang="en-US" sz="3200">
                            <a:solidFill>
                              <a:schemeClr val="accent1"/>
                            </a:solidFill>
                            <a:latin typeface="Cambria Math" panose="02040503050406030204" pitchFamily="18" charset="0"/>
                          </a:rPr>
                          <m:t>log</m:t>
                        </m:r>
                      </m:fName>
                      <m:e>
                        <m:r>
                          <a:rPr lang="en-US" sz="3200" i="1">
                            <a:solidFill>
                              <a:schemeClr val="accent1"/>
                            </a:solidFill>
                            <a:latin typeface="Cambria Math" panose="02040503050406030204" pitchFamily="18" charset="0"/>
                          </a:rPr>
                          <m:t>𝑁</m:t>
                        </m:r>
                        <m:r>
                          <a:rPr lang="en-US" sz="3200" i="1">
                            <a:solidFill>
                              <a:schemeClr val="accent1"/>
                            </a:solidFill>
                            <a:latin typeface="Cambria Math" panose="02040503050406030204" pitchFamily="18" charset="0"/>
                          </a:rPr>
                          <m:t>)</m:t>
                        </m:r>
                      </m:e>
                    </m:func>
                  </m:oMath>
                </a14:m>
                <a:r>
                  <a:rPr lang="en-US" sz="3600" dirty="0">
                    <a:solidFill>
                      <a:schemeClr val="accent1"/>
                    </a:solidFill>
                  </a:rPr>
                  <a:t> </a:t>
                </a:r>
                <a:r>
                  <a:rPr lang="en-US" sz="3000" dirty="0"/>
                  <a:t>and does not achieve effective </a:t>
                </a:r>
                <a14:m>
                  <m:oMath xmlns:m="http://schemas.openxmlformats.org/officeDocument/2006/math">
                    <m:r>
                      <a:rPr lang="en-US" sz="3200" i="1" smtClean="0">
                        <a:solidFill>
                          <a:schemeClr val="accent1"/>
                        </a:solidFill>
                        <a:latin typeface="Cambria Math" panose="02040503050406030204" pitchFamily="18" charset="0"/>
                      </a:rPr>
                      <m:t>𝑐𝑐</m:t>
                    </m:r>
                    <m:r>
                      <a:rPr lang="en-US" sz="3200" i="1" smtClean="0">
                        <a:solidFill>
                          <a:schemeClr val="accent1"/>
                        </a:solidFill>
                        <a:latin typeface="Cambria Math" panose="02040503050406030204" pitchFamily="18" charset="0"/>
                      </a:rPr>
                      <m:t>(</m:t>
                    </m:r>
                    <m:r>
                      <a:rPr lang="en-US" sz="3200" i="1" smtClean="0">
                        <a:solidFill>
                          <a:schemeClr val="accent1"/>
                        </a:solidFill>
                        <a:latin typeface="Cambria Math" panose="02040503050406030204" pitchFamily="18" charset="0"/>
                      </a:rPr>
                      <m:t>𝑓</m:t>
                    </m:r>
                    <m:r>
                      <a:rPr lang="en-US" sz="3200" i="1">
                        <a:solidFill>
                          <a:schemeClr val="accent1"/>
                        </a:solidFill>
                        <a:latin typeface="Cambria Math" panose="02040503050406030204" pitchFamily="18" charset="0"/>
                      </a:rPr>
                      <m:t>)=</m:t>
                    </m:r>
                    <m:r>
                      <m:rPr>
                        <m:sty m:val="p"/>
                      </m:rPr>
                      <a:rPr lang="en-US" sz="3200">
                        <a:solidFill>
                          <a:schemeClr val="accent1"/>
                        </a:solidFill>
                        <a:latin typeface="Cambria Math" panose="02040503050406030204" pitchFamily="18" charset="0"/>
                      </a:rPr>
                      <m:t>Ω</m:t>
                    </m:r>
                    <m:d>
                      <m:dPr>
                        <m:ctrlPr>
                          <a:rPr lang="en-US" sz="3200" i="1">
                            <a:solidFill>
                              <a:schemeClr val="accent1"/>
                            </a:solidFill>
                            <a:latin typeface="Cambria Math" panose="02040503050406030204" pitchFamily="18" charset="0"/>
                          </a:rPr>
                        </m:ctrlPr>
                      </m:dPr>
                      <m:e>
                        <m:sSup>
                          <m:sSupPr>
                            <m:ctrlPr>
                              <a:rPr lang="en-US" sz="3200" i="1">
                                <a:solidFill>
                                  <a:schemeClr val="accent1"/>
                                </a:solidFill>
                                <a:latin typeface="Cambria Math" panose="02040503050406030204" pitchFamily="18" charset="0"/>
                              </a:rPr>
                            </m:ctrlPr>
                          </m:sSupPr>
                          <m:e>
                            <m:r>
                              <a:rPr lang="en-US" sz="3200" i="1">
                                <a:solidFill>
                                  <a:schemeClr val="accent1"/>
                                </a:solidFill>
                                <a:latin typeface="Cambria Math" panose="02040503050406030204" pitchFamily="18" charset="0"/>
                              </a:rPr>
                              <m:t>𝑁</m:t>
                            </m:r>
                          </m:e>
                          <m:sup>
                            <m:r>
                              <a:rPr lang="en-US" sz="3200" i="1">
                                <a:solidFill>
                                  <a:schemeClr val="accent1"/>
                                </a:solidFill>
                                <a:latin typeface="Cambria Math" panose="02040503050406030204" pitchFamily="18" charset="0"/>
                              </a:rPr>
                              <m:t>2</m:t>
                            </m:r>
                          </m:sup>
                        </m:sSup>
                      </m:e>
                    </m:d>
                  </m:oMath>
                </a14:m>
                <a:r>
                  <a:rPr lang="en-US" sz="3600" dirty="0">
                    <a:solidFill>
                      <a:schemeClr val="accent1"/>
                    </a:solidFill>
                  </a:rPr>
                  <a:t> </a:t>
                </a:r>
                <a:endParaRPr lang="en-US" sz="3000" dirty="0"/>
              </a:p>
            </p:txBody>
          </p:sp>
        </mc:Choice>
        <mc:Fallback xmlns="">
          <p:sp>
            <p:nvSpPr>
              <p:cNvPr id="3" name="Content Placeholder 2">
                <a:extLst>
                  <a:ext uri="{FF2B5EF4-FFF2-40B4-BE49-F238E27FC236}">
                    <a16:creationId xmlns:a16="http://schemas.microsoft.com/office/drawing/2014/main" id="{4088D59F-A76C-4EF6-962D-8B165AE72B64}"/>
                  </a:ext>
                </a:extLst>
              </p:cNvPr>
              <p:cNvSpPr>
                <a:spLocks noGrp="1" noRot="1" noChangeAspect="1" noMove="1" noResize="1" noEditPoints="1" noAdjustHandles="1" noChangeArrowheads="1" noChangeShapeType="1" noTextEdit="1"/>
              </p:cNvSpPr>
              <p:nvPr>
                <p:ph idx="1"/>
              </p:nvPr>
            </p:nvSpPr>
            <p:spPr>
              <a:blipFill>
                <a:blip r:embed="rId3"/>
                <a:stretch>
                  <a:fillRect l="-1391" t="-2801"/>
                </a:stretch>
              </a:blipFill>
            </p:spPr>
            <p:txBody>
              <a:bodyPr/>
              <a:lstStyle/>
              <a:p>
                <a:r>
                  <a:rPr lang="en-US">
                    <a:noFill/>
                  </a:rPr>
                  <a:t> </a:t>
                </a:r>
              </a:p>
            </p:txBody>
          </p:sp>
        </mc:Fallback>
      </mc:AlternateContent>
    </p:spTree>
    <p:extLst>
      <p:ext uri="{BB962C8B-B14F-4D97-AF65-F5344CB8AC3E}">
        <p14:creationId xmlns:p14="http://schemas.microsoft.com/office/powerpoint/2010/main" val="363893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p:txBody>
          <a:bodyPr/>
          <a:lstStyle/>
          <a:p>
            <a:r>
              <a:rPr lang="en-US" dirty="0">
                <a:solidFill>
                  <a:srgbClr val="C00000"/>
                </a:solidFill>
              </a:rPr>
              <a:t>Our Contributions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0D60E-FC81-4A40-A314-96B80D4BFBD8}"/>
                  </a:ext>
                </a:extLst>
              </p:cNvPr>
              <p:cNvSpPr>
                <a:spLocks noGrp="1"/>
              </p:cNvSpPr>
              <p:nvPr>
                <p:ph idx="1"/>
              </p:nvPr>
            </p:nvSpPr>
            <p:spPr>
              <a:xfrm>
                <a:off x="838200" y="1825624"/>
                <a:ext cx="10515600" cy="4869815"/>
              </a:xfrm>
            </p:spPr>
            <p:txBody>
              <a:bodyPr>
                <a:noAutofit/>
              </a:bodyPr>
              <a:lstStyle/>
              <a:p>
                <a:pPr marL="0" indent="0">
                  <a:buNone/>
                </a:pPr>
                <a:r>
                  <a:rPr lang="en-US" sz="3000" dirty="0"/>
                  <a:t>We construct a family of “</a:t>
                </a:r>
                <a14:m>
                  <m:oMath xmlns:m="http://schemas.openxmlformats.org/officeDocument/2006/math">
                    <m:r>
                      <a:rPr lang="en-US" sz="3000" i="1" smtClean="0">
                        <a:solidFill>
                          <a:srgbClr val="0070C0"/>
                        </a:solidFill>
                        <a:latin typeface="Cambria Math" panose="02040503050406030204" pitchFamily="18" charset="0"/>
                      </a:rPr>
                      <m:t>𝑘</m:t>
                    </m:r>
                  </m:oMath>
                </a14:m>
                <a:r>
                  <a:rPr lang="en-US" sz="3000" dirty="0"/>
                  <a:t>-restricted dynamic graphs” where </a:t>
                </a:r>
                <a14:m>
                  <m:oMath xmlns:m="http://schemas.openxmlformats.org/officeDocument/2006/math">
                    <m:r>
                      <a:rPr lang="en-US" sz="3000" i="1" smtClean="0">
                        <a:solidFill>
                          <a:srgbClr val="0070C0"/>
                        </a:solidFill>
                        <a:latin typeface="Cambria Math" panose="02040503050406030204" pitchFamily="18" charset="0"/>
                      </a:rPr>
                      <m:t>𝑘</m:t>
                    </m:r>
                    <m:r>
                      <a:rPr lang="en-US" sz="3000" i="1" smtClean="0">
                        <a:solidFill>
                          <a:srgbClr val="0070C0"/>
                        </a:solidFill>
                        <a:latin typeface="Cambria Math" panose="02040503050406030204" pitchFamily="18" charset="0"/>
                      </a:rPr>
                      <m:t>=</m:t>
                    </m:r>
                    <m:r>
                      <a:rPr lang="en-US" sz="3000" i="1" smtClean="0">
                        <a:solidFill>
                          <a:srgbClr val="0070C0"/>
                        </a:solidFill>
                        <a:latin typeface="Cambria Math" panose="02040503050406030204" pitchFamily="18" charset="0"/>
                      </a:rPr>
                      <m:t>𝑜</m:t>
                    </m:r>
                    <m:d>
                      <m:dPr>
                        <m:ctrlPr>
                          <a:rPr lang="en-US" sz="3000" i="1">
                            <a:solidFill>
                              <a:srgbClr val="0070C0"/>
                            </a:solidFill>
                            <a:latin typeface="Cambria Math" panose="02040503050406030204" pitchFamily="18" charset="0"/>
                          </a:rPr>
                        </m:ctrlPr>
                      </m:dPr>
                      <m:e>
                        <m:sSup>
                          <m:sSupPr>
                            <m:ctrlPr>
                              <a:rPr lang="en-US" sz="3000" i="1">
                                <a:solidFill>
                                  <a:srgbClr val="0070C0"/>
                                </a:solidFill>
                                <a:latin typeface="Cambria Math" panose="02040503050406030204" pitchFamily="18" charset="0"/>
                              </a:rPr>
                            </m:ctrlPr>
                          </m:sSupPr>
                          <m:e>
                            <m:r>
                              <a:rPr lang="en-US" sz="3000" i="1">
                                <a:solidFill>
                                  <a:srgbClr val="0070C0"/>
                                </a:solidFill>
                                <a:latin typeface="Cambria Math" panose="02040503050406030204" pitchFamily="18" charset="0"/>
                              </a:rPr>
                              <m:t>𝑁</m:t>
                            </m:r>
                          </m:e>
                          <m:sup>
                            <m:r>
                              <a:rPr lang="en-US" sz="3000" b="0" i="1" smtClean="0">
                                <a:solidFill>
                                  <a:srgbClr val="0070C0"/>
                                </a:solidFill>
                                <a:latin typeface="Cambria Math" panose="02040503050406030204" pitchFamily="18" charset="0"/>
                              </a:rPr>
                              <m:t>𝜖</m:t>
                            </m:r>
                          </m:sup>
                        </m:sSup>
                      </m:e>
                    </m:d>
                  </m:oMath>
                </a14:m>
                <a:r>
                  <a:rPr lang="en-US" sz="3000" dirty="0"/>
                  <a:t> for </a:t>
                </a:r>
                <a:r>
                  <a:rPr lang="en-US" sz="3000" i="1" dirty="0"/>
                  <a:t>any</a:t>
                </a:r>
                <a:r>
                  <a:rPr lang="en-US" sz="3000" dirty="0"/>
                  <a:t> constant </a:t>
                </a:r>
                <a14:m>
                  <m:oMath xmlns:m="http://schemas.openxmlformats.org/officeDocument/2006/math">
                    <m:r>
                      <a:rPr lang="en-US" sz="3000">
                        <a:solidFill>
                          <a:srgbClr val="0070C0"/>
                        </a:solidFill>
                        <a:latin typeface="Cambria Math" panose="02040503050406030204" pitchFamily="18" charset="0"/>
                      </a:rPr>
                      <m:t>0&lt;</m:t>
                    </m:r>
                    <m:r>
                      <a:rPr lang="en-US" sz="3000" i="1">
                        <a:solidFill>
                          <a:srgbClr val="0070C0"/>
                        </a:solidFill>
                        <a:latin typeface="Cambria Math" panose="02040503050406030204" pitchFamily="18" charset="0"/>
                      </a:rPr>
                      <m:t>𝜖</m:t>
                    </m:r>
                    <m:r>
                      <a:rPr lang="en-US" sz="3000" i="1">
                        <a:solidFill>
                          <a:srgbClr val="0070C0"/>
                        </a:solidFill>
                        <a:latin typeface="Cambria Math" panose="02040503050406030204" pitchFamily="18" charset="0"/>
                      </a:rPr>
                      <m:t>&lt;1</m:t>
                    </m:r>
                  </m:oMath>
                </a14:m>
                <a:r>
                  <a:rPr lang="en-US" sz="3000" dirty="0"/>
                  <a:t> with </a:t>
                </a:r>
                <a14:m>
                  <m:oMath xmlns:m="http://schemas.openxmlformats.org/officeDocument/2006/math">
                    <m:r>
                      <a:rPr lang="en-US" sz="3000" i="1" smtClean="0">
                        <a:solidFill>
                          <a:srgbClr val="00B050"/>
                        </a:solidFill>
                        <a:latin typeface="Cambria Math" panose="02040503050406030204" pitchFamily="18" charset="0"/>
                      </a:rPr>
                      <m:t>𝑐𝑐</m:t>
                    </m:r>
                    <m:r>
                      <a:rPr lang="en-US" sz="3000" i="1" smtClean="0">
                        <a:solidFill>
                          <a:srgbClr val="00B050"/>
                        </a:solidFill>
                        <a:latin typeface="Cambria Math" panose="02040503050406030204" pitchFamily="18" charset="0"/>
                      </a:rPr>
                      <m:t>(</m:t>
                    </m:r>
                    <m:sSub>
                      <m:sSubPr>
                        <m:ctrlPr>
                          <a:rPr lang="en-US" sz="3000" i="1">
                            <a:solidFill>
                              <a:srgbClr val="00B050"/>
                            </a:solidFill>
                            <a:latin typeface="Cambria Math" panose="02040503050406030204" pitchFamily="18" charset="0"/>
                          </a:rPr>
                        </m:ctrlPr>
                      </m:sSubPr>
                      <m:e>
                        <m:r>
                          <a:rPr lang="en-US" sz="3000" i="1">
                            <a:solidFill>
                              <a:srgbClr val="00B050"/>
                            </a:solidFill>
                            <a:latin typeface="Cambria Math" panose="02040503050406030204" pitchFamily="18" charset="0"/>
                          </a:rPr>
                          <m:t>𝑓</m:t>
                        </m:r>
                      </m:e>
                      <m:sub>
                        <m:r>
                          <a:rPr lang="en-US" sz="3000" i="1">
                            <a:solidFill>
                              <a:srgbClr val="00B050"/>
                            </a:solidFill>
                            <a:latin typeface="Cambria Math" panose="02040503050406030204" pitchFamily="18" charset="0"/>
                          </a:rPr>
                          <m:t>𝐺</m:t>
                        </m:r>
                        <m:r>
                          <a:rPr lang="en-US" sz="3000" i="1">
                            <a:solidFill>
                              <a:srgbClr val="00B050"/>
                            </a:solidFill>
                            <a:latin typeface="Cambria Math" panose="02040503050406030204" pitchFamily="18" charset="0"/>
                          </a:rPr>
                          <m:t>,</m:t>
                        </m:r>
                        <m:r>
                          <a:rPr lang="en-US" sz="3000" i="1">
                            <a:solidFill>
                              <a:srgbClr val="00B050"/>
                            </a:solidFill>
                            <a:latin typeface="Cambria Math" panose="02040503050406030204" pitchFamily="18" charset="0"/>
                          </a:rPr>
                          <m:t>𝐻</m:t>
                        </m:r>
                      </m:sub>
                    </m:sSub>
                    <m:r>
                      <a:rPr lang="en-US" sz="3000" i="1">
                        <a:solidFill>
                          <a:srgbClr val="00B050"/>
                        </a:solidFill>
                        <a:latin typeface="Cambria Math" panose="02040503050406030204" pitchFamily="18" charset="0"/>
                      </a:rPr>
                      <m:t>)=</m:t>
                    </m:r>
                    <m:r>
                      <m:rPr>
                        <m:sty m:val="p"/>
                      </m:rPr>
                      <a:rPr lang="en-US" sz="3000" b="0" i="0" smtClean="0">
                        <a:solidFill>
                          <a:srgbClr val="00B050"/>
                        </a:solidFill>
                        <a:latin typeface="Cambria Math" panose="02040503050406030204" pitchFamily="18" charset="0"/>
                      </a:rPr>
                      <m:t>Ω</m:t>
                    </m:r>
                    <m:d>
                      <m:dPr>
                        <m:ctrlPr>
                          <a:rPr lang="en-US" sz="3000" b="0" i="1" smtClean="0">
                            <a:solidFill>
                              <a:srgbClr val="00B050"/>
                            </a:solidFill>
                            <a:latin typeface="Cambria Math" panose="02040503050406030204" pitchFamily="18" charset="0"/>
                          </a:rPr>
                        </m:ctrlPr>
                      </m:dPr>
                      <m:e>
                        <m:sSup>
                          <m:sSupPr>
                            <m:ctrlPr>
                              <a:rPr lang="en-US" sz="3000" b="0" i="1" smtClean="0">
                                <a:solidFill>
                                  <a:srgbClr val="00B050"/>
                                </a:solidFill>
                                <a:latin typeface="Cambria Math" panose="02040503050406030204" pitchFamily="18" charset="0"/>
                              </a:rPr>
                            </m:ctrlPr>
                          </m:sSupPr>
                          <m:e>
                            <m:r>
                              <a:rPr lang="en-US" sz="3000" b="0" i="1" smtClean="0">
                                <a:solidFill>
                                  <a:srgbClr val="00B050"/>
                                </a:solidFill>
                                <a:latin typeface="Cambria Math" panose="02040503050406030204" pitchFamily="18" charset="0"/>
                              </a:rPr>
                              <m:t>𝑁</m:t>
                            </m:r>
                          </m:e>
                          <m:sup>
                            <m:r>
                              <a:rPr lang="en-US" sz="3000" b="0" i="1" smtClean="0">
                                <a:solidFill>
                                  <a:srgbClr val="00B050"/>
                                </a:solidFill>
                                <a:latin typeface="Cambria Math" panose="02040503050406030204" pitchFamily="18" charset="0"/>
                              </a:rPr>
                              <m:t>2</m:t>
                            </m:r>
                          </m:sup>
                        </m:sSup>
                      </m:e>
                    </m:d>
                  </m:oMath>
                </a14:m>
                <a:endParaRPr lang="en-US" sz="3000" dirty="0"/>
              </a:p>
              <a:p>
                <a:pPr marL="0" indent="0">
                  <a:buNone/>
                </a:pPr>
                <a:endParaRPr lang="en-US" sz="3000" dirty="0"/>
              </a:p>
              <a:p>
                <a:pPr marL="0" indent="0">
                  <a:buNone/>
                </a:pPr>
                <a:r>
                  <a:rPr lang="en-US" sz="3000" dirty="0"/>
                  <a:t>For each </a:t>
                </a:r>
                <a14:m>
                  <m:oMath xmlns:m="http://schemas.openxmlformats.org/officeDocument/2006/math">
                    <m:r>
                      <a:rPr lang="en-US" sz="3000" i="1">
                        <a:solidFill>
                          <a:srgbClr val="0070C0"/>
                        </a:solidFill>
                        <a:latin typeface="Cambria Math" panose="02040503050406030204" pitchFamily="18" charset="0"/>
                      </a:rPr>
                      <m:t>𝐺</m:t>
                    </m:r>
                    <m:r>
                      <a:rPr lang="en-US" sz="3000" i="1">
                        <a:solidFill>
                          <a:srgbClr val="0070C0"/>
                        </a:solidFill>
                        <a:latin typeface="Cambria Math" panose="02040503050406030204" pitchFamily="18" charset="0"/>
                      </a:rPr>
                      <m:t> </m:t>
                    </m:r>
                  </m:oMath>
                </a14:m>
                <a:r>
                  <a:rPr lang="en-US" sz="3000" dirty="0"/>
                  <a:t>that is “</a:t>
                </a:r>
                <a:r>
                  <a:rPr lang="en-US" sz="3000" i="1" dirty="0"/>
                  <a:t>amenable to shuffling</a:t>
                </a:r>
                <a:r>
                  <a:rPr lang="en-US" sz="3000" dirty="0"/>
                  <a:t>”, there exists a computationally data-independent sequential evaluation algorithm computing an MHF based on the graph </a:t>
                </a:r>
                <a14:m>
                  <m:oMath xmlns:m="http://schemas.openxmlformats.org/officeDocument/2006/math">
                    <m:r>
                      <a:rPr lang="en-US" sz="3000" i="1">
                        <a:solidFill>
                          <a:srgbClr val="0070C0"/>
                        </a:solidFill>
                        <a:latin typeface="Cambria Math" panose="02040503050406030204" pitchFamily="18" charset="0"/>
                      </a:rPr>
                      <m:t>𝐺</m:t>
                    </m:r>
                  </m:oMath>
                </a14:m>
                <a:r>
                  <a:rPr lang="en-US" sz="3000" dirty="0"/>
                  <a:t> that runs in time </a:t>
                </a:r>
                <a14:m>
                  <m:oMath xmlns:m="http://schemas.openxmlformats.org/officeDocument/2006/math">
                    <m:r>
                      <a:rPr lang="en-US" sz="3000" b="0" i="1" smtClean="0">
                        <a:solidFill>
                          <a:srgbClr val="0070C0"/>
                        </a:solidFill>
                        <a:latin typeface="Cambria Math" panose="02040503050406030204" pitchFamily="18" charset="0"/>
                      </a:rPr>
                      <m:t>𝑂</m:t>
                    </m:r>
                    <m:d>
                      <m:dPr>
                        <m:ctrlPr>
                          <a:rPr lang="en-US" sz="3000" b="0" i="1" smtClean="0">
                            <a:solidFill>
                              <a:srgbClr val="0070C0"/>
                            </a:solidFill>
                            <a:latin typeface="Cambria Math" panose="02040503050406030204" pitchFamily="18" charset="0"/>
                          </a:rPr>
                        </m:ctrlPr>
                      </m:dPr>
                      <m:e>
                        <m:r>
                          <a:rPr lang="en-US" sz="3000" b="0" i="1" smtClean="0">
                            <a:solidFill>
                              <a:srgbClr val="0070C0"/>
                            </a:solidFill>
                            <a:latin typeface="Cambria Math" panose="02040503050406030204" pitchFamily="18" charset="0"/>
                          </a:rPr>
                          <m:t>𝑁</m:t>
                        </m:r>
                      </m:e>
                    </m:d>
                  </m:oMath>
                </a14:m>
                <a:endParaRPr lang="en-US" sz="3000" dirty="0"/>
              </a:p>
              <a:p>
                <a:pPr marL="0" indent="0">
                  <a:buNone/>
                </a:pPr>
                <a:endParaRPr lang="en-US" sz="3000" dirty="0"/>
              </a:p>
              <a:p>
                <a:pPr marL="0" indent="0">
                  <a:buNone/>
                </a:pPr>
                <a:r>
                  <a:rPr lang="en-US" sz="3000" dirty="0"/>
                  <a:t>There exists a family of </a:t>
                </a:r>
                <a:r>
                  <a:rPr lang="en-US" sz="3000" dirty="0" err="1"/>
                  <a:t>ciMHFs</a:t>
                </a:r>
                <a:r>
                  <a:rPr lang="en-US" sz="3000" dirty="0"/>
                  <a:t> </a:t>
                </a:r>
                <a14:m>
                  <m:oMath xmlns:m="http://schemas.openxmlformats.org/officeDocument/2006/math">
                    <m:r>
                      <a:rPr lang="en-US" sz="3000" i="1">
                        <a:solidFill>
                          <a:srgbClr val="0070C0"/>
                        </a:solidFill>
                        <a:latin typeface="Cambria Math" panose="02040503050406030204" pitchFamily="18" charset="0"/>
                      </a:rPr>
                      <m:t>𝐺</m:t>
                    </m:r>
                  </m:oMath>
                </a14:m>
                <a:r>
                  <a:rPr lang="en-US" sz="3000" dirty="0"/>
                  <a:t> with </a:t>
                </a:r>
                <a14:m>
                  <m:oMath xmlns:m="http://schemas.openxmlformats.org/officeDocument/2006/math">
                    <m:r>
                      <a:rPr lang="en-US" sz="3000" i="1" smtClean="0">
                        <a:solidFill>
                          <a:srgbClr val="00B050"/>
                        </a:solidFill>
                        <a:latin typeface="Cambria Math" panose="02040503050406030204" pitchFamily="18" charset="0"/>
                      </a:rPr>
                      <m:t>𝑐𝑐</m:t>
                    </m:r>
                    <m:r>
                      <a:rPr lang="en-US" sz="3000" i="1" smtClean="0">
                        <a:solidFill>
                          <a:srgbClr val="00B050"/>
                        </a:solidFill>
                        <a:latin typeface="Cambria Math" panose="02040503050406030204" pitchFamily="18" charset="0"/>
                      </a:rPr>
                      <m:t>(</m:t>
                    </m:r>
                    <m:sSub>
                      <m:sSubPr>
                        <m:ctrlPr>
                          <a:rPr lang="en-US" sz="3000" i="1">
                            <a:solidFill>
                              <a:srgbClr val="00B050"/>
                            </a:solidFill>
                            <a:latin typeface="Cambria Math" panose="02040503050406030204" pitchFamily="18" charset="0"/>
                          </a:rPr>
                        </m:ctrlPr>
                      </m:sSubPr>
                      <m:e>
                        <m:r>
                          <a:rPr lang="en-US" sz="3000" i="1">
                            <a:solidFill>
                              <a:srgbClr val="00B050"/>
                            </a:solidFill>
                            <a:latin typeface="Cambria Math" panose="02040503050406030204" pitchFamily="18" charset="0"/>
                          </a:rPr>
                          <m:t>𝑓</m:t>
                        </m:r>
                      </m:e>
                      <m:sub>
                        <m:r>
                          <a:rPr lang="en-US" sz="3000" i="1">
                            <a:solidFill>
                              <a:srgbClr val="00B050"/>
                            </a:solidFill>
                            <a:latin typeface="Cambria Math" panose="02040503050406030204" pitchFamily="18" charset="0"/>
                          </a:rPr>
                          <m:t>𝐺</m:t>
                        </m:r>
                        <m:r>
                          <a:rPr lang="en-US" sz="3000" i="1">
                            <a:solidFill>
                              <a:srgbClr val="00B050"/>
                            </a:solidFill>
                            <a:latin typeface="Cambria Math" panose="02040503050406030204" pitchFamily="18" charset="0"/>
                          </a:rPr>
                          <m:t>,</m:t>
                        </m:r>
                        <m:r>
                          <a:rPr lang="en-US" sz="3000" i="1">
                            <a:solidFill>
                              <a:srgbClr val="00B050"/>
                            </a:solidFill>
                            <a:latin typeface="Cambria Math" panose="02040503050406030204" pitchFamily="18" charset="0"/>
                          </a:rPr>
                          <m:t>𝐻</m:t>
                        </m:r>
                      </m:sub>
                    </m:sSub>
                    <m:r>
                      <a:rPr lang="en-US" sz="3000" i="1">
                        <a:solidFill>
                          <a:srgbClr val="00B050"/>
                        </a:solidFill>
                        <a:latin typeface="Cambria Math" panose="02040503050406030204" pitchFamily="18" charset="0"/>
                      </a:rPr>
                      <m:t>)=</m:t>
                    </m:r>
                    <m:r>
                      <m:rPr>
                        <m:sty m:val="p"/>
                      </m:rPr>
                      <a:rPr lang="en-US" sz="3000">
                        <a:solidFill>
                          <a:srgbClr val="00B050"/>
                        </a:solidFill>
                        <a:latin typeface="Cambria Math" panose="02040503050406030204" pitchFamily="18" charset="0"/>
                      </a:rPr>
                      <m:t>Ω</m:t>
                    </m:r>
                    <m:d>
                      <m:dPr>
                        <m:ctrlPr>
                          <a:rPr lang="en-US" sz="3000" i="1">
                            <a:solidFill>
                              <a:srgbClr val="00B050"/>
                            </a:solidFill>
                            <a:latin typeface="Cambria Math" panose="02040503050406030204" pitchFamily="18" charset="0"/>
                          </a:rPr>
                        </m:ctrlPr>
                      </m:dPr>
                      <m:e>
                        <m:sSup>
                          <m:sSupPr>
                            <m:ctrlPr>
                              <a:rPr lang="en-US" sz="3000" i="1">
                                <a:solidFill>
                                  <a:srgbClr val="00B050"/>
                                </a:solidFill>
                                <a:latin typeface="Cambria Math" panose="02040503050406030204" pitchFamily="18" charset="0"/>
                              </a:rPr>
                            </m:ctrlPr>
                          </m:sSupPr>
                          <m:e>
                            <m:r>
                              <a:rPr lang="en-US" sz="3000" i="1">
                                <a:solidFill>
                                  <a:srgbClr val="00B050"/>
                                </a:solidFill>
                                <a:latin typeface="Cambria Math" panose="02040503050406030204" pitchFamily="18" charset="0"/>
                              </a:rPr>
                              <m:t>𝑁</m:t>
                            </m:r>
                          </m:e>
                          <m:sup>
                            <m:r>
                              <a:rPr lang="en-US" sz="3000" i="1">
                                <a:solidFill>
                                  <a:srgbClr val="00B050"/>
                                </a:solidFill>
                                <a:latin typeface="Cambria Math" panose="02040503050406030204" pitchFamily="18" charset="0"/>
                              </a:rPr>
                              <m:t>2</m:t>
                            </m:r>
                          </m:sup>
                        </m:sSup>
                      </m:e>
                    </m:d>
                  </m:oMath>
                </a14:m>
                <a:endParaRPr lang="en-US" sz="3000" dirty="0"/>
              </a:p>
              <a:p>
                <a:pPr marL="0" indent="0">
                  <a:buNone/>
                </a:pPr>
                <a:endParaRPr lang="en-US" sz="3000" dirty="0">
                  <a:solidFill>
                    <a:schemeClr val="tx1"/>
                  </a:solidFill>
                </a:endParaRPr>
              </a:p>
            </p:txBody>
          </p:sp>
        </mc:Choice>
        <mc:Fallback xmlns="">
          <p:sp>
            <p:nvSpPr>
              <p:cNvPr id="3" name="Content Placeholder 2">
                <a:extLst>
                  <a:ext uri="{FF2B5EF4-FFF2-40B4-BE49-F238E27FC236}">
                    <a16:creationId xmlns:a16="http://schemas.microsoft.com/office/drawing/2014/main" id="{0860D60E-FC81-4A40-A314-96B80D4BFBD8}"/>
                  </a:ext>
                </a:extLst>
              </p:cNvPr>
              <p:cNvSpPr>
                <a:spLocks noGrp="1" noRot="1" noChangeAspect="1" noMove="1" noResize="1" noEditPoints="1" noAdjustHandles="1" noChangeArrowheads="1" noChangeShapeType="1" noTextEdit="1"/>
              </p:cNvSpPr>
              <p:nvPr>
                <p:ph idx="1"/>
              </p:nvPr>
            </p:nvSpPr>
            <p:spPr>
              <a:xfrm>
                <a:off x="838200" y="1825624"/>
                <a:ext cx="10515600" cy="4869815"/>
              </a:xfrm>
              <a:blipFill>
                <a:blip r:embed="rId3"/>
                <a:stretch>
                  <a:fillRect l="-1391" t="-2503"/>
                </a:stretch>
              </a:blipFill>
            </p:spPr>
            <p:txBody>
              <a:bodyPr/>
              <a:lstStyle/>
              <a:p>
                <a:r>
                  <a:rPr lang="en-US">
                    <a:noFill/>
                  </a:rPr>
                  <a:t> </a:t>
                </a:r>
              </a:p>
            </p:txBody>
          </p:sp>
        </mc:Fallback>
      </mc:AlternateContent>
    </p:spTree>
    <p:extLst>
      <p:ext uri="{BB962C8B-B14F-4D97-AF65-F5344CB8AC3E}">
        <p14:creationId xmlns:p14="http://schemas.microsoft.com/office/powerpoint/2010/main" val="90101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p:txBody>
          <a:bodyPr/>
          <a:lstStyle/>
          <a:p>
            <a:r>
              <a:rPr lang="en-US" dirty="0">
                <a:solidFill>
                  <a:srgbClr val="C00000"/>
                </a:solidFill>
              </a:rPr>
              <a:t>Our Contributions (II)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0D60E-FC81-4A40-A314-96B80D4BFBD8}"/>
                  </a:ext>
                </a:extLst>
              </p:cNvPr>
              <p:cNvSpPr>
                <a:spLocks noGrp="1"/>
              </p:cNvSpPr>
              <p:nvPr>
                <p:ph idx="1"/>
              </p:nvPr>
            </p:nvSpPr>
            <p:spPr/>
            <p:txBody>
              <a:bodyPr>
                <a:normAutofit/>
              </a:bodyPr>
              <a:lstStyle/>
              <a:p>
                <a:pPr marL="0" indent="0">
                  <a:buNone/>
                </a:pPr>
                <a:r>
                  <a:rPr lang="en-US" sz="3000" dirty="0">
                    <a:solidFill>
                      <a:schemeClr val="tx1"/>
                    </a:solidFill>
                  </a:rPr>
                  <a:t>Let </a:t>
                </a:r>
                <a14:m>
                  <m:oMath xmlns:m="http://schemas.openxmlformats.org/officeDocument/2006/math">
                    <m:r>
                      <a:rPr lang="en-US" sz="3000" i="1" smtClean="0">
                        <a:solidFill>
                          <a:srgbClr val="0070C0"/>
                        </a:solidFill>
                        <a:latin typeface="Cambria Math" panose="02040503050406030204" pitchFamily="18" charset="0"/>
                      </a:rPr>
                      <m:t>𝐺</m:t>
                    </m:r>
                  </m:oMath>
                </a14:m>
                <a:r>
                  <a:rPr lang="en-US" sz="3000" dirty="0">
                    <a:solidFill>
                      <a:schemeClr val="tx1"/>
                    </a:solidFill>
                  </a:rPr>
                  <a:t> be any family of </a:t>
                </a:r>
                <a14:m>
                  <m:oMath xmlns:m="http://schemas.openxmlformats.org/officeDocument/2006/math">
                    <m:r>
                      <a:rPr lang="en-US" sz="3200" i="1" smtClean="0">
                        <a:solidFill>
                          <a:srgbClr val="0070C0"/>
                        </a:solidFill>
                        <a:latin typeface="Cambria Math" panose="02040503050406030204" pitchFamily="18" charset="0"/>
                      </a:rPr>
                      <m:t>𝑘</m:t>
                    </m:r>
                  </m:oMath>
                </a14:m>
                <a:r>
                  <a:rPr lang="en-US" sz="3200" dirty="0">
                    <a:solidFill>
                      <a:schemeClr val="tx1"/>
                    </a:solidFill>
                  </a:rPr>
                  <a:t>-restricted dynamic graphs with constant indegree. Then</a:t>
                </a:r>
              </a:p>
              <a:p>
                <a:pPr marL="0" indent="0" algn="ctr">
                  <a:buNone/>
                </a:pPr>
                <a14:m>
                  <m:oMath xmlns:m="http://schemas.openxmlformats.org/officeDocument/2006/math">
                    <m:r>
                      <a:rPr lang="en-US" sz="3200" i="1" smtClean="0">
                        <a:solidFill>
                          <a:schemeClr val="tx1"/>
                        </a:solidFill>
                        <a:latin typeface="Cambria Math" panose="02040503050406030204" pitchFamily="18" charset="0"/>
                      </a:rPr>
                      <m:t>𝑐𝑐</m:t>
                    </m:r>
                    <m:r>
                      <a:rPr lang="en-US" sz="3200" i="1" smtClean="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𝑓</m:t>
                        </m:r>
                      </m:e>
                      <m:sub>
                        <m:r>
                          <a:rPr lang="en-US" sz="3200" i="1">
                            <a:solidFill>
                              <a:schemeClr val="tx1"/>
                            </a:solidFill>
                            <a:latin typeface="Cambria Math" panose="02040503050406030204" pitchFamily="18" charset="0"/>
                          </a:rPr>
                          <m:t>𝐺</m:t>
                        </m:r>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𝐻</m:t>
                        </m:r>
                      </m:sub>
                    </m:sSub>
                    <m:r>
                      <a:rPr lang="en-US" sz="3200" i="1">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𝑂</m:t>
                    </m:r>
                    <m:d>
                      <m:dPr>
                        <m:ctrlPr>
                          <a:rPr lang="en-US" sz="3200" i="1">
                            <a:solidFill>
                              <a:schemeClr val="tx1"/>
                            </a:solidFill>
                            <a:latin typeface="Cambria Math" panose="02040503050406030204" pitchFamily="18" charset="0"/>
                          </a:rPr>
                        </m:ctrlPr>
                      </m:dPr>
                      <m:e>
                        <m:f>
                          <m:fPr>
                            <m:ctrlPr>
                              <a:rPr lang="en-US" sz="3200" b="0" i="1" smtClean="0">
                                <a:solidFill>
                                  <a:schemeClr val="tx1"/>
                                </a:solidFill>
                                <a:latin typeface="Cambria Math" panose="02040503050406030204" pitchFamily="18" charset="0"/>
                              </a:rPr>
                            </m:ctrlPr>
                          </m:fPr>
                          <m:num>
                            <m:sSup>
                              <m:sSupPr>
                                <m:ctrlPr>
                                  <a:rPr lang="en-US"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𝑁</m:t>
                                </m:r>
                              </m:e>
                              <m:sup>
                                <m:r>
                                  <a:rPr lang="en-US" sz="3200" i="1">
                                    <a:solidFill>
                                      <a:schemeClr val="tx1"/>
                                    </a:solidFill>
                                    <a:latin typeface="Cambria Math" panose="02040503050406030204" pitchFamily="18" charset="0"/>
                                  </a:rPr>
                                  <m:t>2</m:t>
                                </m:r>
                              </m:sup>
                            </m:sSup>
                          </m:num>
                          <m:den>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𝑁</m:t>
                                    </m:r>
                                  </m:e>
                                </m:func>
                              </m:e>
                            </m:func>
                          </m:den>
                        </m:f>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𝑁</m:t>
                            </m:r>
                          </m:e>
                          <m:sup>
                            <m:r>
                              <a:rPr lang="en-US" sz="3200" b="0" i="1" smtClean="0">
                                <a:solidFill>
                                  <a:schemeClr val="tx1"/>
                                </a:solidFill>
                                <a:latin typeface="Cambria Math" panose="02040503050406030204" pitchFamily="18" charset="0"/>
                              </a:rPr>
                              <m:t>2−</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1</m:t>
                                </m:r>
                              </m:num>
                              <m:den>
                                <m:r>
                                  <a:rPr lang="en-US" sz="3200" b="0" i="1" smtClean="0">
                                    <a:solidFill>
                                      <a:schemeClr val="tx1"/>
                                    </a:solidFill>
                                    <a:latin typeface="Cambria Math" panose="02040503050406030204" pitchFamily="18" charset="0"/>
                                  </a:rPr>
                                  <m:t>2</m:t>
                                </m:r>
                                <m:func>
                                  <m:funcPr>
                                    <m:ctrlPr>
                                      <a:rPr lang="en-US" sz="3200" b="0" i="1" smtClean="0">
                                        <a:solidFill>
                                          <a:schemeClr val="tx1"/>
                                        </a:solidFill>
                                        <a:latin typeface="Cambria Math" panose="02040503050406030204" pitchFamily="18" charset="0"/>
                                      </a:rPr>
                                    </m:ctrlPr>
                                  </m:funcPr>
                                  <m:fName>
                                    <m:r>
                                      <m:rPr>
                                        <m:sty m:val="p"/>
                                      </m:rPr>
                                      <a:rPr lang="en-US" sz="3200" b="0" i="0" smtClean="0">
                                        <a:solidFill>
                                          <a:schemeClr val="tx1"/>
                                        </a:solidFill>
                                        <a:latin typeface="Cambria Math" panose="02040503050406030204" pitchFamily="18" charset="0"/>
                                      </a:rPr>
                                      <m:t>log</m:t>
                                    </m:r>
                                  </m:fName>
                                  <m:e>
                                    <m:func>
                                      <m:funcPr>
                                        <m:ctrlPr>
                                          <a:rPr lang="en-US" sz="3200" b="0" i="1" smtClean="0">
                                            <a:solidFill>
                                              <a:schemeClr val="tx1"/>
                                            </a:solidFill>
                                            <a:latin typeface="Cambria Math" panose="02040503050406030204" pitchFamily="18" charset="0"/>
                                          </a:rPr>
                                        </m:ctrlPr>
                                      </m:funcPr>
                                      <m:fName>
                                        <m:r>
                                          <m:rPr>
                                            <m:sty m:val="p"/>
                                          </m:rPr>
                                          <a:rPr lang="en-US" sz="3200" b="0" i="0" smtClean="0">
                                            <a:solidFill>
                                              <a:schemeClr val="tx1"/>
                                            </a:solidFill>
                                            <a:latin typeface="Cambria Math" panose="02040503050406030204" pitchFamily="18" charset="0"/>
                                          </a:rPr>
                                          <m:t>log</m:t>
                                        </m:r>
                                      </m:fName>
                                      <m:e>
                                        <m:r>
                                          <a:rPr lang="en-US" sz="3200" b="0" i="1" smtClean="0">
                                            <a:solidFill>
                                              <a:schemeClr val="tx1"/>
                                            </a:solidFill>
                                            <a:latin typeface="Cambria Math" panose="02040503050406030204" pitchFamily="18" charset="0"/>
                                          </a:rPr>
                                          <m:t>𝑁</m:t>
                                        </m:r>
                                      </m:e>
                                    </m:func>
                                  </m:e>
                                </m:func>
                              </m:den>
                            </m:f>
                          </m:sup>
                        </m:sSup>
                        <m:rad>
                          <m:radPr>
                            <m:degHide m:val="on"/>
                            <m:ctrlPr>
                              <a:rPr lang="en-US" sz="3200" b="0" i="1" smtClean="0">
                                <a:solidFill>
                                  <a:schemeClr val="tx1"/>
                                </a:solidFill>
                                <a:latin typeface="Cambria Math" panose="02040503050406030204" pitchFamily="18" charset="0"/>
                              </a:rPr>
                            </m:ctrlPr>
                          </m:radPr>
                          <m:deg/>
                          <m:e>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𝑘</m:t>
                                </m:r>
                              </m:e>
                              <m:sup>
                                <m:r>
                                  <a:rPr lang="en-US" sz="3200" b="0" i="1" smtClean="0">
                                    <a:solidFill>
                                      <a:schemeClr val="tx1"/>
                                    </a:solidFill>
                                    <a:latin typeface="Cambria Math" panose="02040503050406030204" pitchFamily="18" charset="0"/>
                                  </a:rPr>
                                  <m:t>1−</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1</m:t>
                                    </m:r>
                                  </m:num>
                                  <m:den>
                                    <m:func>
                                      <m:funcPr>
                                        <m:ctrlPr>
                                          <a:rPr lang="en-US" sz="3200" b="0" i="1" smtClean="0">
                                            <a:solidFill>
                                              <a:schemeClr val="tx1"/>
                                            </a:solidFill>
                                            <a:latin typeface="Cambria Math" panose="02040503050406030204" pitchFamily="18" charset="0"/>
                                          </a:rPr>
                                        </m:ctrlPr>
                                      </m:funcPr>
                                      <m:fName>
                                        <m:r>
                                          <m:rPr>
                                            <m:sty m:val="p"/>
                                          </m:rPr>
                                          <a:rPr lang="en-US" sz="3200" b="0" i="0" smtClean="0">
                                            <a:solidFill>
                                              <a:schemeClr val="tx1"/>
                                            </a:solidFill>
                                            <a:latin typeface="Cambria Math" panose="02040503050406030204" pitchFamily="18" charset="0"/>
                                          </a:rPr>
                                          <m:t>log</m:t>
                                        </m:r>
                                      </m:fName>
                                      <m:e>
                                        <m:func>
                                          <m:funcPr>
                                            <m:ctrlPr>
                                              <a:rPr lang="en-US" sz="3200" b="0" i="1" smtClean="0">
                                                <a:solidFill>
                                                  <a:schemeClr val="tx1"/>
                                                </a:solidFill>
                                                <a:latin typeface="Cambria Math" panose="02040503050406030204" pitchFamily="18" charset="0"/>
                                              </a:rPr>
                                            </m:ctrlPr>
                                          </m:funcPr>
                                          <m:fName>
                                            <m:r>
                                              <m:rPr>
                                                <m:sty m:val="p"/>
                                              </m:rPr>
                                              <a:rPr lang="en-US" sz="3200" b="0" i="0" smtClean="0">
                                                <a:solidFill>
                                                  <a:schemeClr val="tx1"/>
                                                </a:solidFill>
                                                <a:latin typeface="Cambria Math" panose="02040503050406030204" pitchFamily="18" charset="0"/>
                                              </a:rPr>
                                              <m:t>log</m:t>
                                            </m:r>
                                          </m:fName>
                                          <m:e>
                                            <m:r>
                                              <a:rPr lang="en-US" sz="3200" b="0" i="1" smtClean="0">
                                                <a:solidFill>
                                                  <a:schemeClr val="tx1"/>
                                                </a:solidFill>
                                                <a:latin typeface="Cambria Math" panose="02040503050406030204" pitchFamily="18" charset="0"/>
                                              </a:rPr>
                                              <m:t>𝑁</m:t>
                                            </m:r>
                                          </m:e>
                                        </m:func>
                                      </m:e>
                                    </m:func>
                                  </m:den>
                                </m:f>
                              </m:sup>
                            </m:sSup>
                          </m:e>
                        </m:rad>
                      </m:e>
                    </m:d>
                  </m:oMath>
                </a14:m>
                <a:r>
                  <a:rPr lang="en-US" sz="3600" dirty="0">
                    <a:solidFill>
                      <a:schemeClr val="tx1"/>
                    </a:solidFill>
                  </a:rPr>
                  <a:t> </a:t>
                </a:r>
                <a:endParaRPr lang="en-US" sz="3200" dirty="0">
                  <a:solidFill>
                    <a:schemeClr val="tx1"/>
                  </a:solidFill>
                </a:endParaRPr>
              </a:p>
              <a:p>
                <a:pPr marL="0" indent="0">
                  <a:buNone/>
                </a:pPr>
                <a:r>
                  <a:rPr lang="en-US" sz="3000" dirty="0">
                    <a:solidFill>
                      <a:schemeClr val="tx1"/>
                    </a:solidFill>
                  </a:rPr>
                  <a:t>Thus for </a:t>
                </a:r>
                <a14:m>
                  <m:oMath xmlns:m="http://schemas.openxmlformats.org/officeDocument/2006/math">
                    <m:r>
                      <a:rPr lang="en-US" i="1" smtClean="0">
                        <a:solidFill>
                          <a:srgbClr val="0070C0"/>
                        </a:solidFill>
                        <a:latin typeface="Cambria Math" panose="02040503050406030204" pitchFamily="18" charset="0"/>
                      </a:rPr>
                      <m:t>𝑘</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𝑜</m:t>
                    </m:r>
                    <m:d>
                      <m:dPr>
                        <m:ctrlPr>
                          <a:rPr lang="en-US" b="0" i="1" smtClean="0">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1/</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r>
                                      <a:rPr lang="en-US" i="1">
                                        <a:solidFill>
                                          <a:srgbClr val="0070C0"/>
                                        </a:solidFill>
                                        <a:latin typeface="Cambria Math" panose="02040503050406030204" pitchFamily="18" charset="0"/>
                                      </a:rPr>
                                      <m:t>𝑁</m:t>
                                    </m:r>
                                  </m:e>
                                </m:func>
                              </m:e>
                            </m:func>
                          </m:sup>
                        </m:sSup>
                      </m:e>
                    </m:d>
                  </m:oMath>
                </a14:m>
                <a:r>
                  <a:rPr lang="en-US" sz="3000" dirty="0">
                    <a:solidFill>
                      <a:schemeClr val="tx1"/>
                    </a:solidFill>
                  </a:rPr>
                  <a:t>, we have </a:t>
                </a:r>
                <a14:m>
                  <m:oMath xmlns:m="http://schemas.openxmlformats.org/officeDocument/2006/math">
                    <m:r>
                      <a:rPr lang="en-US" i="1" smtClean="0">
                        <a:solidFill>
                          <a:srgbClr val="FF0000"/>
                        </a:solidFill>
                        <a:latin typeface="Cambria Math" panose="02040503050406030204" pitchFamily="18" charset="0"/>
                      </a:rPr>
                      <m:t>𝑐𝑐</m:t>
                    </m:r>
                    <m:r>
                      <a:rPr lang="en-US"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𝐺</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𝐻</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𝑜</m:t>
                    </m:r>
                    <m:d>
                      <m:dPr>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𝑁</m:t>
                            </m:r>
                          </m:e>
                          <m:sup>
                            <m:r>
                              <a:rPr lang="en-US" b="0" i="1" smtClean="0">
                                <a:solidFill>
                                  <a:srgbClr val="FF0000"/>
                                </a:solidFill>
                                <a:latin typeface="Cambria Math" panose="02040503050406030204" pitchFamily="18" charset="0"/>
                              </a:rPr>
                              <m:t>2</m:t>
                            </m:r>
                          </m:sup>
                        </m:sSup>
                      </m:e>
                    </m:d>
                  </m:oMath>
                </a14:m>
                <a:endParaRPr lang="en-US" sz="3000" dirty="0">
                  <a:solidFill>
                    <a:schemeClr val="tx1"/>
                  </a:solidFill>
                </a:endParaRPr>
              </a:p>
              <a:p>
                <a:pPr marL="0" indent="0">
                  <a:buNone/>
                </a:pPr>
                <a:endParaRPr lang="en-US" sz="3000" dirty="0">
                  <a:solidFill>
                    <a:schemeClr val="tx1"/>
                  </a:solidFill>
                </a:endParaRPr>
              </a:p>
              <a:p>
                <a:pPr marL="0" indent="0">
                  <a:buNone/>
                </a:pPr>
                <a:r>
                  <a:rPr lang="en-US" sz="3000" dirty="0"/>
                  <a:t>Results essentially characterize the spectrum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i.e., </a:t>
                </a:r>
                <a14:m>
                  <m:oMath xmlns:m="http://schemas.openxmlformats.org/officeDocument/2006/math">
                    <m:r>
                      <a:rPr lang="en-US" i="1" smtClean="0">
                        <a:solidFill>
                          <a:srgbClr val="00B050"/>
                        </a:solidFill>
                        <a:latin typeface="Cambria Math" panose="02040503050406030204" pitchFamily="18" charset="0"/>
                      </a:rPr>
                      <m:t>𝑘</m:t>
                    </m:r>
                    <m:r>
                      <a:rPr lang="en-US" i="1" smtClean="0">
                        <a:solidFill>
                          <a:srgbClr val="00B050"/>
                        </a:solidFill>
                        <a:latin typeface="Cambria Math" panose="02040503050406030204" pitchFamily="18" charset="0"/>
                      </a:rPr>
                      <m:t>=</m:t>
                    </m:r>
                    <m:r>
                      <a:rPr lang="en-US" i="1" smtClean="0">
                        <a:solidFill>
                          <a:srgbClr val="00B050"/>
                        </a:solidFill>
                        <a:latin typeface="Cambria Math" panose="02040503050406030204" pitchFamily="18" charset="0"/>
                      </a:rPr>
                      <m:t>𝑜</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𝜖</m:t>
                            </m:r>
                          </m:sup>
                        </m:sSup>
                      </m:e>
                    </m:d>
                  </m:oMath>
                </a14:m>
                <a:r>
                  <a:rPr lang="en-US" dirty="0">
                    <a:solidFill>
                      <a:srgbClr val="00B050"/>
                    </a:solidFill>
                  </a:rPr>
                  <a:t> </a:t>
                </a:r>
                <a:r>
                  <a:rPr lang="en-US" dirty="0"/>
                  <a:t>and </a:t>
                </a:r>
                <a14:m>
                  <m:oMath xmlns:m="http://schemas.openxmlformats.org/officeDocument/2006/math">
                    <m:r>
                      <a:rPr lang="en-US" sz="3200" i="1" smtClean="0">
                        <a:solidFill>
                          <a:srgbClr val="FF0000"/>
                        </a:solidFill>
                        <a:latin typeface="Cambria Math" panose="02040503050406030204" pitchFamily="18" charset="0"/>
                      </a:rPr>
                      <m:t>𝑘</m:t>
                    </m:r>
                    <m:r>
                      <a:rPr lang="en-US" sz="3200" i="1" smtClean="0">
                        <a:solidFill>
                          <a:srgbClr val="FF0000"/>
                        </a:solidFill>
                        <a:latin typeface="Cambria Math" panose="02040503050406030204" pitchFamily="18" charset="0"/>
                      </a:rPr>
                      <m:t>=</m:t>
                    </m:r>
                    <m:r>
                      <a:rPr lang="en-US" sz="3200" i="1" smtClean="0">
                        <a:solidFill>
                          <a:srgbClr val="FF0000"/>
                        </a:solidFill>
                        <a:latin typeface="Cambria Math" panose="02040503050406030204" pitchFamily="18" charset="0"/>
                      </a:rPr>
                      <m:t>𝑜</m:t>
                    </m:r>
                    <m:d>
                      <m:dPr>
                        <m:ctrlPr>
                          <a:rPr lang="en-US" sz="3200" i="1">
                            <a:solidFill>
                              <a:srgbClr val="FF0000"/>
                            </a:solidFill>
                            <a:latin typeface="Cambria Math" panose="02040503050406030204" pitchFamily="18" charset="0"/>
                          </a:rPr>
                        </m:ctrlPr>
                      </m:d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𝑁</m:t>
                            </m:r>
                          </m:e>
                          <m:sup>
                            <m:r>
                              <a:rPr lang="en-US" sz="3200" i="1">
                                <a:solidFill>
                                  <a:srgbClr val="FF0000"/>
                                </a:solidFill>
                                <a:latin typeface="Cambria Math" panose="02040503050406030204" pitchFamily="18" charset="0"/>
                              </a:rPr>
                              <m:t>1/</m:t>
                            </m:r>
                            <m:func>
                              <m:funcPr>
                                <m:ctrlPr>
                                  <a:rPr lang="en-US" sz="3200" i="1">
                                    <a:solidFill>
                                      <a:srgbClr val="FF0000"/>
                                    </a:solidFill>
                                    <a:latin typeface="Cambria Math" panose="02040503050406030204" pitchFamily="18" charset="0"/>
                                  </a:rPr>
                                </m:ctrlPr>
                              </m:funcPr>
                              <m:fName>
                                <m:r>
                                  <m:rPr>
                                    <m:sty m:val="p"/>
                                  </m:rPr>
                                  <a:rPr lang="en-US" sz="3200">
                                    <a:solidFill>
                                      <a:srgbClr val="FF0000"/>
                                    </a:solidFill>
                                    <a:latin typeface="Cambria Math" panose="02040503050406030204" pitchFamily="18" charset="0"/>
                                  </a:rPr>
                                  <m:t>log</m:t>
                                </m:r>
                              </m:fName>
                              <m:e>
                                <m:func>
                                  <m:funcPr>
                                    <m:ctrlPr>
                                      <a:rPr lang="en-US" sz="3200" i="1">
                                        <a:solidFill>
                                          <a:srgbClr val="FF0000"/>
                                        </a:solidFill>
                                        <a:latin typeface="Cambria Math" panose="02040503050406030204" pitchFamily="18" charset="0"/>
                                      </a:rPr>
                                    </m:ctrlPr>
                                  </m:funcPr>
                                  <m:fName>
                                    <m:r>
                                      <m:rPr>
                                        <m:sty m:val="p"/>
                                      </m:rPr>
                                      <a:rPr lang="en-US" sz="3200">
                                        <a:solidFill>
                                          <a:srgbClr val="FF0000"/>
                                        </a:solidFill>
                                        <a:latin typeface="Cambria Math" panose="02040503050406030204" pitchFamily="18" charset="0"/>
                                      </a:rPr>
                                      <m:t>log</m:t>
                                    </m:r>
                                  </m:fName>
                                  <m:e>
                                    <m:r>
                                      <a:rPr lang="en-US" sz="3200" i="1">
                                        <a:solidFill>
                                          <a:srgbClr val="FF0000"/>
                                        </a:solidFill>
                                        <a:latin typeface="Cambria Math" panose="02040503050406030204" pitchFamily="18" charset="0"/>
                                      </a:rPr>
                                      <m:t>𝑁</m:t>
                                    </m:r>
                                  </m:e>
                                </m:func>
                              </m:e>
                            </m:func>
                          </m:sup>
                        </m:sSup>
                      </m:e>
                    </m:d>
                  </m:oMath>
                </a14:m>
                <a:endParaRPr lang="en-US" sz="3000" dirty="0">
                  <a:solidFill>
                    <a:schemeClr val="tx1"/>
                  </a:solidFill>
                </a:endParaRPr>
              </a:p>
            </p:txBody>
          </p:sp>
        </mc:Choice>
        <mc:Fallback xmlns="">
          <p:sp>
            <p:nvSpPr>
              <p:cNvPr id="3" name="Content Placeholder 2">
                <a:extLst>
                  <a:ext uri="{FF2B5EF4-FFF2-40B4-BE49-F238E27FC236}">
                    <a16:creationId xmlns:a16="http://schemas.microsoft.com/office/drawing/2014/main" id="{0860D60E-FC81-4A40-A314-96B80D4BFBD8}"/>
                  </a:ext>
                </a:extLst>
              </p:cNvPr>
              <p:cNvSpPr>
                <a:spLocks noGrp="1" noRot="1" noChangeAspect="1" noMove="1" noResize="1" noEditPoints="1" noAdjustHandles="1" noChangeArrowheads="1" noChangeShapeType="1" noTextEdit="1"/>
              </p:cNvSpPr>
              <p:nvPr>
                <p:ph idx="1"/>
              </p:nvPr>
            </p:nvSpPr>
            <p:spPr>
              <a:blipFill>
                <a:blip r:embed="rId3"/>
                <a:stretch>
                  <a:fillRect l="-1507" t="-2801" b="-560"/>
                </a:stretch>
              </a:blipFill>
            </p:spPr>
            <p:txBody>
              <a:bodyPr/>
              <a:lstStyle/>
              <a:p>
                <a:r>
                  <a:rPr lang="en-US">
                    <a:noFill/>
                  </a:rPr>
                  <a:t> </a:t>
                </a:r>
              </a:p>
            </p:txBody>
          </p:sp>
        </mc:Fallback>
      </mc:AlternateContent>
    </p:spTree>
    <p:extLst>
      <p:ext uri="{BB962C8B-B14F-4D97-AF65-F5344CB8AC3E}">
        <p14:creationId xmlns:p14="http://schemas.microsoft.com/office/powerpoint/2010/main" val="286787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6BC99-9683-4566-A1DE-4B9DCE64E7B8}"/>
              </a:ext>
            </a:extLst>
          </p:cNvPr>
          <p:cNvSpPr>
            <a:spLocks noGrp="1"/>
          </p:cNvSpPr>
          <p:nvPr>
            <p:ph type="title"/>
          </p:nvPr>
        </p:nvSpPr>
        <p:spPr/>
        <p:txBody>
          <a:bodyPr/>
          <a:lstStyle/>
          <a:p>
            <a:r>
              <a:rPr lang="en-US" dirty="0">
                <a:solidFill>
                  <a:srgbClr val="C00000"/>
                </a:solidFill>
              </a:rPr>
              <a:t>Assumption</a:t>
            </a:r>
          </a:p>
        </p:txBody>
      </p:sp>
      <p:sp>
        <p:nvSpPr>
          <p:cNvPr id="3" name="Content Placeholder 2">
            <a:extLst>
              <a:ext uri="{FF2B5EF4-FFF2-40B4-BE49-F238E27FC236}">
                <a16:creationId xmlns:a16="http://schemas.microsoft.com/office/drawing/2014/main" id="{F80D2905-E724-40DF-BF0E-44665B9D7EA6}"/>
              </a:ext>
            </a:extLst>
          </p:cNvPr>
          <p:cNvSpPr>
            <a:spLocks noGrp="1"/>
          </p:cNvSpPr>
          <p:nvPr>
            <p:ph idx="1"/>
          </p:nvPr>
        </p:nvSpPr>
        <p:spPr>
          <a:xfrm>
            <a:off x="838200" y="1825625"/>
            <a:ext cx="4847991" cy="4351338"/>
          </a:xfrm>
        </p:spPr>
        <p:txBody>
          <a:bodyPr>
            <a:normAutofit/>
          </a:bodyPr>
          <a:lstStyle/>
          <a:p>
            <a:pPr marL="0" indent="0">
              <a:buNone/>
            </a:pPr>
            <a:r>
              <a:rPr lang="en-US" sz="3000" dirty="0"/>
              <a:t>Evaluation algorithm has (small) data structure that attacker cannot see</a:t>
            </a:r>
          </a:p>
          <a:p>
            <a:pPr marL="0" indent="0">
              <a:buNone/>
            </a:pPr>
            <a:endParaRPr lang="en-US" sz="3000" dirty="0"/>
          </a:p>
          <a:p>
            <a:pPr marL="0" indent="0">
              <a:buNone/>
            </a:pPr>
            <a:r>
              <a:rPr lang="en-US" sz="3000" dirty="0"/>
              <a:t>E.g., tiered memory architecture, where attacker can see access patterns to RAM but not cache</a:t>
            </a:r>
          </a:p>
        </p:txBody>
      </p:sp>
      <p:pic>
        <p:nvPicPr>
          <p:cNvPr id="4" name="Picture 3">
            <a:extLst>
              <a:ext uri="{FF2B5EF4-FFF2-40B4-BE49-F238E27FC236}">
                <a16:creationId xmlns:a16="http://schemas.microsoft.com/office/drawing/2014/main" id="{7DF79879-F4A5-4D73-B565-CA69C079B9AC}"/>
              </a:ext>
            </a:extLst>
          </p:cNvPr>
          <p:cNvPicPr>
            <a:picLocks noChangeAspect="1"/>
          </p:cNvPicPr>
          <p:nvPr/>
        </p:nvPicPr>
        <p:blipFill>
          <a:blip r:embed="rId3"/>
          <a:stretch>
            <a:fillRect/>
          </a:stretch>
        </p:blipFill>
        <p:spPr>
          <a:xfrm>
            <a:off x="8892439" y="1295088"/>
            <a:ext cx="1833344" cy="1941924"/>
          </a:xfrm>
          <a:prstGeom prst="rect">
            <a:avLst/>
          </a:prstGeom>
        </p:spPr>
      </p:pic>
      <p:sp>
        <p:nvSpPr>
          <p:cNvPr id="6" name="Rectangle 5">
            <a:extLst>
              <a:ext uri="{FF2B5EF4-FFF2-40B4-BE49-F238E27FC236}">
                <a16:creationId xmlns:a16="http://schemas.microsoft.com/office/drawing/2014/main" id="{638BD782-EBA8-4597-932B-7D43ED1F8831}"/>
              </a:ext>
            </a:extLst>
          </p:cNvPr>
          <p:cNvSpPr/>
          <p:nvPr/>
        </p:nvSpPr>
        <p:spPr>
          <a:xfrm>
            <a:off x="6853442" y="40426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297141F-FAF9-4B7C-9CDB-CD3B5EB52AC8}"/>
              </a:ext>
            </a:extLst>
          </p:cNvPr>
          <p:cNvSpPr/>
          <p:nvPr/>
        </p:nvSpPr>
        <p:spPr>
          <a:xfrm>
            <a:off x="6853442" y="44978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a:extLst>
              <a:ext uri="{FF2B5EF4-FFF2-40B4-BE49-F238E27FC236}">
                <a16:creationId xmlns:a16="http://schemas.microsoft.com/office/drawing/2014/main" id="{51C3637D-1577-478D-B7D2-6AD840091A2A}"/>
              </a:ext>
            </a:extLst>
          </p:cNvPr>
          <p:cNvSpPr/>
          <p:nvPr/>
        </p:nvSpPr>
        <p:spPr>
          <a:xfrm>
            <a:off x="6853442" y="49529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C1D5B962-D46A-4384-AF89-FD0FEB8F1554}"/>
              </a:ext>
            </a:extLst>
          </p:cNvPr>
          <p:cNvSpPr/>
          <p:nvPr/>
        </p:nvSpPr>
        <p:spPr>
          <a:xfrm>
            <a:off x="6853442" y="54080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a:extLst>
              <a:ext uri="{FF2B5EF4-FFF2-40B4-BE49-F238E27FC236}">
                <a16:creationId xmlns:a16="http://schemas.microsoft.com/office/drawing/2014/main" id="{F3EB2B17-8A8D-48BA-99E5-2180D369B75C}"/>
              </a:ext>
            </a:extLst>
          </p:cNvPr>
          <p:cNvSpPr/>
          <p:nvPr/>
        </p:nvSpPr>
        <p:spPr>
          <a:xfrm>
            <a:off x="6853442" y="586322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EEB5682-C02F-44BE-8E2B-ADF97744F7C0}"/>
              </a:ext>
            </a:extLst>
          </p:cNvPr>
          <p:cNvCxnSpPr/>
          <p:nvPr/>
        </p:nvCxnSpPr>
        <p:spPr>
          <a:xfrm>
            <a:off x="6314208" y="3513841"/>
            <a:ext cx="51564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safety vault clipart">
            <a:extLst>
              <a:ext uri="{FF2B5EF4-FFF2-40B4-BE49-F238E27FC236}">
                <a16:creationId xmlns:a16="http://schemas.microsoft.com/office/drawing/2014/main" id="{27D9669D-4835-404B-BDF0-09F54530A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395" y="4319147"/>
            <a:ext cx="258127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RAM chip">
            <a:extLst>
              <a:ext uri="{FF2B5EF4-FFF2-40B4-BE49-F238E27FC236}">
                <a16:creationId xmlns:a16="http://schemas.microsoft.com/office/drawing/2014/main" id="{B6110161-16B8-42D8-A671-249FE42EC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566" y="1308075"/>
            <a:ext cx="2120925" cy="212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5960" cy="1325563"/>
          </a:xfrm>
        </p:spPr>
        <p:txBody>
          <a:bodyPr/>
          <a:lstStyle/>
          <a:p>
            <a:r>
              <a:rPr lang="en-US" dirty="0">
                <a:solidFill>
                  <a:srgbClr val="C00000"/>
                </a:solidFill>
              </a:rPr>
              <a:t>Memory Hard Functions [ABMW05, Percival09]</a:t>
            </a:r>
          </a:p>
        </p:txBody>
      </p:sp>
      <mc:AlternateContent xmlns:mc="http://schemas.openxmlformats.org/markup-compatibility/2006" xmlns:a14="http://schemas.microsoft.com/office/drawing/2010/main">
        <mc:Choice Requires="a14">
          <p:sp>
            <p:nvSpPr>
              <p:cNvPr id="7" name="Oval 6"/>
              <p:cNvSpPr/>
              <p:nvPr/>
            </p:nvSpPr>
            <p:spPr>
              <a:xfrm>
                <a:off x="3373048"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73048" y="2196703"/>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249348"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7848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07626"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83526" y="21713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83526" y="2171303"/>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204890" y="222210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204890" y="2222104"/>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637917"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637917" y="2196703"/>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24" name="Straight Arrow Connector 23"/>
          <p:cNvCxnSpPr/>
          <p:nvPr/>
        </p:nvCxnSpPr>
        <p:spPr>
          <a:xfrm>
            <a:off x="2831095"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83526" y="3401802"/>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83526" y="3401802"/>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221676" y="3020389"/>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78486" y="3045789"/>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1421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81732" y="2171303"/>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143454" y="773007"/>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2059764" y="3223213"/>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2059764" y="3223213"/>
                <a:ext cx="771331" cy="606384"/>
              </a:xfrm>
              <a:prstGeom prst="rect">
                <a:avLst/>
              </a:prstGeom>
              <a:blipFill>
                <a:blip r:embed="rId8"/>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4174387-C99C-4D1A-B72B-A8A85B463C84}"/>
              </a:ext>
            </a:extLst>
          </p:cNvPr>
          <p:cNvSpPr txBox="1"/>
          <p:nvPr/>
        </p:nvSpPr>
        <p:spPr>
          <a:xfrm>
            <a:off x="9166363" y="2171303"/>
            <a:ext cx="1234505" cy="707886"/>
          </a:xfrm>
          <a:prstGeom prst="rect">
            <a:avLst/>
          </a:prstGeom>
          <a:noFill/>
        </p:spPr>
        <p:txBody>
          <a:bodyPr wrap="square" rtlCol="0">
            <a:spAutoFit/>
          </a:bodyPr>
          <a:lstStyle/>
          <a:p>
            <a:r>
              <a:rPr lang="en-US" sz="4000" i="1" dirty="0">
                <a:latin typeface="Times New Roman" panose="02020603050405020304" pitchFamily="18" charset="0"/>
                <a:cs typeface="Times New Roman" panose="02020603050405020304" pitchFamily="18" charset="0"/>
              </a:rPr>
              <a:t>hash</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1229AC0-AF73-426F-B6A2-008C07B8FDEE}"/>
                  </a:ext>
                </a:extLst>
              </p:cNvPr>
              <p:cNvSpPr/>
              <p:nvPr/>
            </p:nvSpPr>
            <p:spPr>
              <a:xfrm>
                <a:off x="411294" y="4650030"/>
                <a:ext cx="11369411" cy="1938992"/>
              </a:xfrm>
              <a:prstGeom prst="rect">
                <a:avLst/>
              </a:prstGeom>
            </p:spPr>
            <p:txBody>
              <a:bodyPr wrap="square">
                <a:spAutoFit/>
              </a:bodyPr>
              <a:lstStyle/>
              <a:p>
                <a14:m>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m:t>
                    </m:r>
                  </m:oMath>
                </a14:m>
                <a:r>
                  <a:rPr lang="en-US"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2</m:t>
                        </m:r>
                      </m:sub>
                    </m:sSub>
                    <m:r>
                      <a:rPr lang="en-US" sz="4000" i="1">
                        <a:latin typeface="Cambria Math" panose="02040503050406030204" pitchFamily="18" charset="0"/>
                      </a:rPr>
                      <m:t>=</m:t>
                    </m:r>
                    <m:r>
                      <a:rPr lang="en-US" sz="4000" i="1">
                        <a:latin typeface="Cambria Math" panose="02040503050406030204" pitchFamily="18" charset="0"/>
                      </a:rPr>
                      <m:t>𝐻</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1</m:t>
                        </m:r>
                      </m:sub>
                    </m:sSub>
                    <m:r>
                      <a:rPr lang="en-US" sz="4000" i="1">
                        <a:latin typeface="Cambria Math" panose="02040503050406030204" pitchFamily="18" charset="0"/>
                      </a:rPr>
                      <m:t>)</m:t>
                    </m:r>
                  </m:oMath>
                </a14:m>
                <a:r>
                  <a:rPr lang="en-US"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3</m:t>
                        </m:r>
                      </m:sub>
                    </m:sSub>
                    <m:r>
                      <a:rPr lang="en-US" sz="4000" i="1" smtClean="0">
                        <a:latin typeface="Cambria Math" panose="02040503050406030204" pitchFamily="18" charset="0"/>
                      </a:rPr>
                      <m:t>=</m:t>
                    </m:r>
                    <m:r>
                      <a:rPr lang="en-US" sz="4000" i="1">
                        <a:latin typeface="Cambria Math" panose="02040503050406030204" pitchFamily="18" charset="0"/>
                      </a:rPr>
                      <m:t>𝐻</m:t>
                    </m:r>
                    <m:d>
                      <m:dPr>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2</m:t>
                            </m:r>
                          </m:sub>
                        </m:sSub>
                      </m:e>
                    </m:d>
                  </m:oMath>
                </a14:m>
                <a:r>
                  <a:rPr lang="en-US" sz="4000" dirty="0"/>
                  <a:t>, </a:t>
                </a:r>
              </a:p>
              <a:p>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4</m:t>
                        </m:r>
                      </m:sub>
                    </m:sSub>
                    <m:r>
                      <a:rPr lang="en-US" sz="4000" i="1">
                        <a:latin typeface="Cambria Math" panose="02040503050406030204" pitchFamily="18" charset="0"/>
                      </a:rPr>
                      <m:t>=</m:t>
                    </m:r>
                    <m:r>
                      <a:rPr lang="en-US" sz="4000" i="1">
                        <a:latin typeface="Cambria Math" panose="02040503050406030204" pitchFamily="18" charset="0"/>
                      </a:rPr>
                      <m:t>𝐻</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2</m:t>
                        </m:r>
                      </m:sub>
                    </m:sSub>
                    <m:r>
                      <a:rPr lang="en-US" sz="4000" i="1">
                        <a:latin typeface="Cambria Math" panose="02040503050406030204" pitchFamily="18" charset="0"/>
                      </a:rPr>
                      <m:t>)</m:t>
                    </m:r>
                  </m:oMath>
                </a14:m>
                <a:r>
                  <a:rPr lang="en-US" sz="4000" dirty="0"/>
                  <a:t>,</a:t>
                </a:r>
                <a14:m>
                  <m:oMath xmlns:m="http://schemas.openxmlformats.org/officeDocument/2006/math">
                    <m:r>
                      <a:rPr lang="en-US" sz="4000" b="0" i="0"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5</m:t>
                        </m:r>
                      </m:sub>
                    </m:sSub>
                    <m:r>
                      <a:rPr lang="en-US" sz="4000" i="1">
                        <a:latin typeface="Cambria Math" panose="02040503050406030204" pitchFamily="18" charset="0"/>
                      </a:rPr>
                      <m:t>=</m:t>
                    </m:r>
                    <m:r>
                      <a:rPr lang="en-US" sz="4000" i="1">
                        <a:latin typeface="Cambria Math" panose="02040503050406030204" pitchFamily="18" charset="0"/>
                      </a:rPr>
                      <m:t>𝐻</m:t>
                    </m:r>
                    <m:d>
                      <m:dPr>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3</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ℓ</m:t>
                            </m:r>
                          </m:e>
                          <m:sub>
                            <m:r>
                              <a:rPr lang="en-US" sz="4000" i="1">
                                <a:latin typeface="Cambria Math" panose="02040503050406030204" pitchFamily="18" charset="0"/>
                              </a:rPr>
                              <m:t>4</m:t>
                            </m:r>
                          </m:sub>
                        </m:sSub>
                      </m:e>
                    </m:d>
                  </m:oMath>
                </a14:m>
                <a:endParaRPr lang="en-US" sz="4000" dirty="0"/>
              </a:p>
              <a:p>
                <a:endParaRPr lang="en-US" sz="4000" dirty="0"/>
              </a:p>
            </p:txBody>
          </p:sp>
        </mc:Choice>
        <mc:Fallback xmlns="">
          <p:sp>
            <p:nvSpPr>
              <p:cNvPr id="25" name="Rectangle 24">
                <a:extLst>
                  <a:ext uri="{FF2B5EF4-FFF2-40B4-BE49-F238E27FC236}">
                    <a16:creationId xmlns:a16="http://schemas.microsoft.com/office/drawing/2014/main" id="{81229AC0-AF73-426F-B6A2-008C07B8FDEE}"/>
                  </a:ext>
                </a:extLst>
              </p:cNvPr>
              <p:cNvSpPr>
                <a:spLocks noRot="1" noChangeAspect="1" noMove="1" noResize="1" noEditPoints="1" noAdjustHandles="1" noChangeArrowheads="1" noChangeShapeType="1" noTextEdit="1"/>
              </p:cNvSpPr>
              <p:nvPr/>
            </p:nvSpPr>
            <p:spPr>
              <a:xfrm>
                <a:off x="411294" y="4650030"/>
                <a:ext cx="11369411" cy="1938992"/>
              </a:xfrm>
              <a:prstGeom prst="rect">
                <a:avLst/>
              </a:prstGeom>
              <a:blipFill>
                <a:blip r:embed="rId9"/>
                <a:stretch>
                  <a:fillRect t="-5660"/>
                </a:stretch>
              </a:blipFill>
            </p:spPr>
            <p:txBody>
              <a:bodyPr/>
              <a:lstStyle/>
              <a:p>
                <a:r>
                  <a:rPr lang="en-US">
                    <a:noFill/>
                  </a:rPr>
                  <a:t> </a:t>
                </a:r>
              </a:p>
            </p:txBody>
          </p:sp>
        </mc:Fallback>
      </mc:AlternateContent>
    </p:spTree>
    <p:extLst>
      <p:ext uri="{BB962C8B-B14F-4D97-AF65-F5344CB8AC3E}">
        <p14:creationId xmlns:p14="http://schemas.microsoft.com/office/powerpoint/2010/main" val="5619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36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6</m:t>
                          </m:r>
                        </m:sub>
                      </m:sSub>
                    </m:oMath>
                  </m:oMathPara>
                </a14:m>
                <a:endParaRPr lang="en-US" sz="3200" b="0" dirty="0"/>
              </a:p>
            </p:txBody>
          </p:sp>
        </mc:Choice>
        <mc:Fallback xmlns="">
          <p:sp>
            <p:nvSpPr>
              <p:cNvPr id="28" name="Oval 27">
                <a:extLst>
                  <a:ext uri="{FF2B5EF4-FFF2-40B4-BE49-F238E27FC236}">
                    <a16:creationId xmlns:a16="http://schemas.microsoft.com/office/drawing/2014/main" id="{29A6BA6E-075A-4D55-9F11-5D591E484994}"/>
                  </a:ext>
                </a:extLst>
              </p:cNvPr>
              <p:cNvSpPr>
                <a:spLocks noRot="1" noChangeAspect="1" noMove="1" noResize="1" noEditPoints="1" noAdjustHandles="1" noChangeArrowheads="1" noChangeShapeType="1" noTextEdit="1"/>
              </p:cNvSpPr>
              <p:nvPr/>
            </p:nvSpPr>
            <p:spPr>
              <a:xfrm>
                <a:off x="2477309" y="3942646"/>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127D2-4765-4410-94BF-7A7B8C30BF7D}"/>
              </a:ext>
            </a:extLst>
          </p:cNvPr>
          <p:cNvCxnSpPr>
            <a:cxnSpLocks/>
            <a:stCxn id="34" idx="4"/>
            <a:endCxn id="28" idx="0"/>
          </p:cNvCxnSpPr>
          <p:nvPr/>
        </p:nvCxnSpPr>
        <p:spPr>
          <a:xfrm>
            <a:off x="2896798"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2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6</m:t>
                          </m:r>
                        </m:sub>
                      </m:sSub>
                    </m:oMath>
                  </m:oMathPara>
                </a14:m>
                <a:endParaRPr lang="en-US" sz="3200" b="0" dirty="0"/>
              </a:p>
            </p:txBody>
          </p:sp>
        </mc:Choice>
        <mc:Fallback xmlns="">
          <p:sp>
            <p:nvSpPr>
              <p:cNvPr id="28" name="Oval 27">
                <a:extLst>
                  <a:ext uri="{FF2B5EF4-FFF2-40B4-BE49-F238E27FC236}">
                    <a16:creationId xmlns:a16="http://schemas.microsoft.com/office/drawing/2014/main" id="{29A6BA6E-075A-4D55-9F11-5D591E484994}"/>
                  </a:ext>
                </a:extLst>
              </p:cNvPr>
              <p:cNvSpPr>
                <a:spLocks noRot="1" noChangeAspect="1" noMove="1" noResize="1" noEditPoints="1" noAdjustHandles="1" noChangeArrowheads="1" noChangeShapeType="1" noTextEdit="1"/>
              </p:cNvSpPr>
              <p:nvPr/>
            </p:nvSpPr>
            <p:spPr>
              <a:xfrm>
                <a:off x="2477309" y="3942646"/>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7</m:t>
                          </m:r>
                        </m:sub>
                      </m:sSub>
                    </m:oMath>
                  </m:oMathPara>
                </a14:m>
                <a:endParaRPr lang="en-US" sz="3200" dirty="0"/>
              </a:p>
            </p:txBody>
          </p:sp>
        </mc:Choice>
        <mc:Fallback xmlns="">
          <p:sp>
            <p:nvSpPr>
              <p:cNvPr id="32" name="Oval 31">
                <a:extLst>
                  <a:ext uri="{FF2B5EF4-FFF2-40B4-BE49-F238E27FC236}">
                    <a16:creationId xmlns:a16="http://schemas.microsoft.com/office/drawing/2014/main" id="{3E130405-6CDF-4488-821B-5E30B9D09698}"/>
                  </a:ext>
                </a:extLst>
              </p:cNvPr>
              <p:cNvSpPr>
                <a:spLocks noRot="1" noChangeAspect="1" noMove="1" noResize="1" noEditPoints="1" noAdjustHandles="1" noChangeArrowheads="1" noChangeShapeType="1" noTextEdit="1"/>
              </p:cNvSpPr>
              <p:nvPr/>
            </p:nvSpPr>
            <p:spPr>
              <a:xfrm>
                <a:off x="3887787" y="3917246"/>
                <a:ext cx="876300" cy="849086"/>
              </a:xfrm>
              <a:prstGeom prst="ellipse">
                <a:avLst/>
              </a:prstGeom>
              <a:blipFill>
                <a:blip r:embed="rId9"/>
                <a:stretch>
                  <a:fillRect/>
                </a:stretch>
              </a:blipFill>
              <a:ln w="38100"/>
            </p:spPr>
            <p:txBody>
              <a:bodyPr/>
              <a:lstStyle/>
              <a:p>
                <a:r>
                  <a:rPr lang="en-US">
                    <a:noFill/>
                  </a:rPr>
                  <a:t> </a:t>
                </a:r>
              </a:p>
            </p:txBody>
          </p:sp>
        </mc:Fallback>
      </mc:AlternateContent>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127D2-4765-4410-94BF-7A7B8C30BF7D}"/>
              </a:ext>
            </a:extLst>
          </p:cNvPr>
          <p:cNvCxnSpPr>
            <a:cxnSpLocks/>
            <a:stCxn id="34" idx="4"/>
            <a:endCxn id="28" idx="0"/>
          </p:cNvCxnSpPr>
          <p:nvPr/>
        </p:nvCxnSpPr>
        <p:spPr>
          <a:xfrm>
            <a:off x="2896798"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E0AF10-5564-4E56-A3F8-F226BC04D94D}"/>
              </a:ext>
            </a:extLst>
          </p:cNvPr>
          <p:cNvCxnSpPr>
            <a:cxnSpLocks/>
            <a:stCxn id="39" idx="4"/>
            <a:endCxn id="32" idx="0"/>
          </p:cNvCxnSpPr>
          <p:nvPr/>
        </p:nvCxnSpPr>
        <p:spPr>
          <a:xfrm flipH="1">
            <a:off x="4325937" y="2940755"/>
            <a:ext cx="1402703" cy="97649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4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6</m:t>
                          </m:r>
                        </m:sub>
                      </m:sSub>
                    </m:oMath>
                  </m:oMathPara>
                </a14:m>
                <a:endParaRPr lang="en-US" sz="3200" b="0" dirty="0"/>
              </a:p>
            </p:txBody>
          </p:sp>
        </mc:Choice>
        <mc:Fallback xmlns="">
          <p:sp>
            <p:nvSpPr>
              <p:cNvPr id="28" name="Oval 27">
                <a:extLst>
                  <a:ext uri="{FF2B5EF4-FFF2-40B4-BE49-F238E27FC236}">
                    <a16:creationId xmlns:a16="http://schemas.microsoft.com/office/drawing/2014/main" id="{29A6BA6E-075A-4D55-9F11-5D591E484994}"/>
                  </a:ext>
                </a:extLst>
              </p:cNvPr>
              <p:cNvSpPr>
                <a:spLocks noRot="1" noChangeAspect="1" noMove="1" noResize="1" noEditPoints="1" noAdjustHandles="1" noChangeArrowheads="1" noChangeShapeType="1" noTextEdit="1"/>
              </p:cNvSpPr>
              <p:nvPr/>
            </p:nvSpPr>
            <p:spPr>
              <a:xfrm>
                <a:off x="2477309" y="3942646"/>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7</m:t>
                          </m:r>
                        </m:sub>
                      </m:sSub>
                    </m:oMath>
                  </m:oMathPara>
                </a14:m>
                <a:endParaRPr lang="en-US" sz="3200" dirty="0"/>
              </a:p>
            </p:txBody>
          </p:sp>
        </mc:Choice>
        <mc:Fallback xmlns="">
          <p:sp>
            <p:nvSpPr>
              <p:cNvPr id="32" name="Oval 31">
                <a:extLst>
                  <a:ext uri="{FF2B5EF4-FFF2-40B4-BE49-F238E27FC236}">
                    <a16:creationId xmlns:a16="http://schemas.microsoft.com/office/drawing/2014/main" id="{3E130405-6CDF-4488-821B-5E30B9D09698}"/>
                  </a:ext>
                </a:extLst>
              </p:cNvPr>
              <p:cNvSpPr>
                <a:spLocks noRot="1" noChangeAspect="1" noMove="1" noResize="1" noEditPoints="1" noAdjustHandles="1" noChangeArrowheads="1" noChangeShapeType="1" noTextEdit="1"/>
              </p:cNvSpPr>
              <p:nvPr/>
            </p:nvSpPr>
            <p:spPr>
              <a:xfrm>
                <a:off x="3887787" y="3917246"/>
                <a:ext cx="876300" cy="849086"/>
              </a:xfrm>
              <a:prstGeom prst="ellipse">
                <a:avLst/>
              </a:prstGeom>
              <a:blipFill>
                <a:blip r:embed="rId9"/>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8</m:t>
                          </m:r>
                        </m:sub>
                      </m:sSub>
                    </m:oMath>
                  </m:oMathPara>
                </a14:m>
                <a:endParaRPr lang="en-US" sz="3200" dirty="0"/>
              </a:p>
            </p:txBody>
          </p:sp>
        </mc:Choice>
        <mc:Fallback xmlns="">
          <p:sp>
            <p:nvSpPr>
              <p:cNvPr id="47" name="Oval 46">
                <a:extLst>
                  <a:ext uri="{FF2B5EF4-FFF2-40B4-BE49-F238E27FC236}">
                    <a16:creationId xmlns:a16="http://schemas.microsoft.com/office/drawing/2014/main" id="{75F2F578-DADE-4E48-A75E-3C035827B3E3}"/>
                  </a:ext>
                </a:extLst>
              </p:cNvPr>
              <p:cNvSpPr>
                <a:spLocks noRot="1" noChangeAspect="1" noMove="1" noResize="1" noEditPoints="1" noAdjustHandles="1" noChangeArrowheads="1" noChangeShapeType="1" noTextEdit="1"/>
              </p:cNvSpPr>
              <p:nvPr/>
            </p:nvSpPr>
            <p:spPr>
              <a:xfrm>
                <a:off x="5309151" y="3968047"/>
                <a:ext cx="876300" cy="849086"/>
              </a:xfrm>
              <a:prstGeom prst="ellipse">
                <a:avLst/>
              </a:prstGeom>
              <a:blipFill>
                <a:blip r:embed="rId10"/>
                <a:stretch>
                  <a:fillRect/>
                </a:stretch>
              </a:blipFill>
              <a:ln w="38100"/>
            </p:spPr>
            <p:txBody>
              <a:bodyPr/>
              <a:lstStyle/>
              <a:p>
                <a:r>
                  <a:rPr lang="en-US">
                    <a:noFill/>
                  </a:rPr>
                  <a:t> </a:t>
                </a:r>
              </a:p>
            </p:txBody>
          </p:sp>
        </mc:Fallback>
      </mc:AlternateContent>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127D2-4765-4410-94BF-7A7B8C30BF7D}"/>
              </a:ext>
            </a:extLst>
          </p:cNvPr>
          <p:cNvCxnSpPr>
            <a:cxnSpLocks/>
            <a:stCxn id="34" idx="4"/>
            <a:endCxn id="28" idx="0"/>
          </p:cNvCxnSpPr>
          <p:nvPr/>
        </p:nvCxnSpPr>
        <p:spPr>
          <a:xfrm>
            <a:off x="2896798"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E0AF10-5564-4E56-A3F8-F226BC04D94D}"/>
              </a:ext>
            </a:extLst>
          </p:cNvPr>
          <p:cNvCxnSpPr>
            <a:cxnSpLocks/>
            <a:stCxn id="39" idx="4"/>
            <a:endCxn id="32" idx="0"/>
          </p:cNvCxnSpPr>
          <p:nvPr/>
        </p:nvCxnSpPr>
        <p:spPr>
          <a:xfrm flipH="1">
            <a:off x="4325937" y="2940755"/>
            <a:ext cx="1402703" cy="97649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E9FBC6-1D1E-44C9-B1A5-BB27707C5950}"/>
              </a:ext>
            </a:extLst>
          </p:cNvPr>
          <p:cNvCxnSpPr>
            <a:cxnSpLocks/>
            <a:stCxn id="38" idx="4"/>
            <a:endCxn id="47" idx="0"/>
          </p:cNvCxnSpPr>
          <p:nvPr/>
        </p:nvCxnSpPr>
        <p:spPr>
          <a:xfrm>
            <a:off x="4307276" y="2889954"/>
            <a:ext cx="1440025" cy="107809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715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6</m:t>
                          </m:r>
                        </m:sub>
                      </m:sSub>
                    </m:oMath>
                  </m:oMathPara>
                </a14:m>
                <a:endParaRPr lang="en-US" sz="3200" b="0" dirty="0"/>
              </a:p>
            </p:txBody>
          </p:sp>
        </mc:Choice>
        <mc:Fallback xmlns="">
          <p:sp>
            <p:nvSpPr>
              <p:cNvPr id="28" name="Oval 27">
                <a:extLst>
                  <a:ext uri="{FF2B5EF4-FFF2-40B4-BE49-F238E27FC236}">
                    <a16:creationId xmlns:a16="http://schemas.microsoft.com/office/drawing/2014/main" id="{29A6BA6E-075A-4D55-9F11-5D591E484994}"/>
                  </a:ext>
                </a:extLst>
              </p:cNvPr>
              <p:cNvSpPr>
                <a:spLocks noRot="1" noChangeAspect="1" noMove="1" noResize="1" noEditPoints="1" noAdjustHandles="1" noChangeArrowheads="1" noChangeShapeType="1" noTextEdit="1"/>
              </p:cNvSpPr>
              <p:nvPr/>
            </p:nvSpPr>
            <p:spPr>
              <a:xfrm>
                <a:off x="2477309" y="3942646"/>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7</m:t>
                          </m:r>
                        </m:sub>
                      </m:sSub>
                    </m:oMath>
                  </m:oMathPara>
                </a14:m>
                <a:endParaRPr lang="en-US" sz="3200" dirty="0"/>
              </a:p>
            </p:txBody>
          </p:sp>
        </mc:Choice>
        <mc:Fallback xmlns="">
          <p:sp>
            <p:nvSpPr>
              <p:cNvPr id="32" name="Oval 31">
                <a:extLst>
                  <a:ext uri="{FF2B5EF4-FFF2-40B4-BE49-F238E27FC236}">
                    <a16:creationId xmlns:a16="http://schemas.microsoft.com/office/drawing/2014/main" id="{3E130405-6CDF-4488-821B-5E30B9D09698}"/>
                  </a:ext>
                </a:extLst>
              </p:cNvPr>
              <p:cNvSpPr>
                <a:spLocks noRot="1" noChangeAspect="1" noMove="1" noResize="1" noEditPoints="1" noAdjustHandles="1" noChangeArrowheads="1" noChangeShapeType="1" noTextEdit="1"/>
              </p:cNvSpPr>
              <p:nvPr/>
            </p:nvSpPr>
            <p:spPr>
              <a:xfrm>
                <a:off x="3887787" y="3917246"/>
                <a:ext cx="876300" cy="849086"/>
              </a:xfrm>
              <a:prstGeom prst="ellipse">
                <a:avLst/>
              </a:prstGeom>
              <a:blipFill>
                <a:blip r:embed="rId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8</m:t>
                          </m:r>
                        </m:sub>
                      </m:sSub>
                    </m:oMath>
                  </m:oMathPara>
                </a14:m>
                <a:endParaRPr lang="en-US" sz="3200" dirty="0"/>
              </a:p>
            </p:txBody>
          </p:sp>
        </mc:Choice>
        <mc:Fallback xmlns="">
          <p:sp>
            <p:nvSpPr>
              <p:cNvPr id="47" name="Oval 46">
                <a:extLst>
                  <a:ext uri="{FF2B5EF4-FFF2-40B4-BE49-F238E27FC236}">
                    <a16:creationId xmlns:a16="http://schemas.microsoft.com/office/drawing/2014/main" id="{75F2F578-DADE-4E48-A75E-3C035827B3E3}"/>
                  </a:ext>
                </a:extLst>
              </p:cNvPr>
              <p:cNvSpPr>
                <a:spLocks noRot="1" noChangeAspect="1" noMove="1" noResize="1" noEditPoints="1" noAdjustHandles="1" noChangeArrowheads="1" noChangeShapeType="1" noTextEdit="1"/>
              </p:cNvSpPr>
              <p:nvPr/>
            </p:nvSpPr>
            <p:spPr>
              <a:xfrm>
                <a:off x="5309151" y="3968047"/>
                <a:ext cx="876300" cy="849086"/>
              </a:xfrm>
              <a:prstGeom prst="ellipse">
                <a:avLst/>
              </a:prstGeom>
              <a:blipFill>
                <a:blip r:embed="rId9"/>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9</m:t>
                          </m:r>
                        </m:sub>
                      </m:sSub>
                    </m:oMath>
                  </m:oMathPara>
                </a14:m>
                <a:endParaRPr lang="en-US" sz="3200" dirty="0"/>
              </a:p>
            </p:txBody>
          </p:sp>
        </mc:Choice>
        <mc:Fallback xmlns="">
          <p:sp>
            <p:nvSpPr>
              <p:cNvPr id="50" name="Oval 49">
                <a:extLst>
                  <a:ext uri="{FF2B5EF4-FFF2-40B4-BE49-F238E27FC236}">
                    <a16:creationId xmlns:a16="http://schemas.microsoft.com/office/drawing/2014/main" id="{597DADA9-E0A7-4AA1-A1F1-057752639B0B}"/>
                  </a:ext>
                </a:extLst>
              </p:cNvPr>
              <p:cNvSpPr>
                <a:spLocks noRot="1" noChangeAspect="1" noMove="1" noResize="1" noEditPoints="1" noAdjustHandles="1" noChangeArrowheads="1" noChangeShapeType="1" noTextEdit="1"/>
              </p:cNvSpPr>
              <p:nvPr/>
            </p:nvSpPr>
            <p:spPr>
              <a:xfrm>
                <a:off x="6742178" y="3942646"/>
                <a:ext cx="876300" cy="849086"/>
              </a:xfrm>
              <a:prstGeom prst="ellipse">
                <a:avLst/>
              </a:prstGeom>
              <a:blipFill>
                <a:blip r:embed="rId10"/>
                <a:stretch>
                  <a:fillRect/>
                </a:stretch>
              </a:blipFill>
              <a:ln w="38100"/>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127D2-4765-4410-94BF-7A7B8C30BF7D}"/>
              </a:ext>
            </a:extLst>
          </p:cNvPr>
          <p:cNvCxnSpPr>
            <a:cxnSpLocks/>
            <a:stCxn id="34" idx="4"/>
            <a:endCxn id="28" idx="0"/>
          </p:cNvCxnSpPr>
          <p:nvPr/>
        </p:nvCxnSpPr>
        <p:spPr>
          <a:xfrm>
            <a:off x="2896798"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E0AF10-5564-4E56-A3F8-F226BC04D94D}"/>
              </a:ext>
            </a:extLst>
          </p:cNvPr>
          <p:cNvCxnSpPr>
            <a:cxnSpLocks/>
            <a:stCxn id="39" idx="4"/>
            <a:endCxn id="32" idx="0"/>
          </p:cNvCxnSpPr>
          <p:nvPr/>
        </p:nvCxnSpPr>
        <p:spPr>
          <a:xfrm flipH="1">
            <a:off x="4325937" y="2940755"/>
            <a:ext cx="1402703" cy="97649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E9FBC6-1D1E-44C9-B1A5-BB27707C5950}"/>
              </a:ext>
            </a:extLst>
          </p:cNvPr>
          <p:cNvCxnSpPr>
            <a:cxnSpLocks/>
            <a:stCxn id="38" idx="4"/>
            <a:endCxn id="47" idx="0"/>
          </p:cNvCxnSpPr>
          <p:nvPr/>
        </p:nvCxnSpPr>
        <p:spPr>
          <a:xfrm>
            <a:off x="4307276" y="2889954"/>
            <a:ext cx="1440025" cy="107809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8C2E2C1-7F4A-4D30-8F22-3F925B1C600F}"/>
              </a:ext>
            </a:extLst>
          </p:cNvPr>
          <p:cNvCxnSpPr>
            <a:cxnSpLocks/>
            <a:stCxn id="40" idx="4"/>
            <a:endCxn id="50" idx="0"/>
          </p:cNvCxnSpPr>
          <p:nvPr/>
        </p:nvCxnSpPr>
        <p:spPr>
          <a:xfrm>
            <a:off x="7161667"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7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7501F0-5AA3-47AA-A242-4BE99DC82F36}"/>
                  </a:ext>
                </a:extLst>
              </p:cNvPr>
              <p:cNvSpPr>
                <a:spLocks noGrp="1"/>
              </p:cNvSpPr>
              <p:nvPr>
                <p:ph idx="1"/>
              </p:nvPr>
            </p:nvSpPr>
            <p:spPr/>
            <p:txBody>
              <a:bodyPr>
                <a:normAutofit/>
              </a:bodyPr>
              <a:lstStyle/>
              <a:p>
                <a:pPr marL="0" indent="0">
                  <a:buNone/>
                </a:pPr>
                <a:r>
                  <a:rPr lang="en-US" sz="3000" dirty="0"/>
                  <a:t>MHF is a function that has high cumulative memory complexity (</a:t>
                </a:r>
                <a14:m>
                  <m:oMath xmlns:m="http://schemas.openxmlformats.org/officeDocument/2006/math">
                    <m:r>
                      <a:rPr lang="en-US" sz="3000" i="1" smtClean="0">
                        <a:solidFill>
                          <a:schemeClr val="accent1"/>
                        </a:solidFill>
                        <a:latin typeface="Cambria Math" panose="02040503050406030204" pitchFamily="18" charset="0"/>
                      </a:rPr>
                      <m:t>𝑐𝑐</m:t>
                    </m:r>
                  </m:oMath>
                </a14:m>
                <a:r>
                  <a:rPr lang="en-US" sz="3000" dirty="0"/>
                  <a:t>) when computed by any (parallel) algorithm</a:t>
                </a:r>
              </a:p>
            </p:txBody>
          </p:sp>
        </mc:Choice>
        <mc:Fallback xmlns="">
          <p:sp>
            <p:nvSpPr>
              <p:cNvPr id="3" name="Content Placeholder 2">
                <a:extLst>
                  <a:ext uri="{FF2B5EF4-FFF2-40B4-BE49-F238E27FC236}">
                    <a16:creationId xmlns:a16="http://schemas.microsoft.com/office/drawing/2014/main" id="{C97501F0-5AA3-47AA-A242-4BE99DC82F36}"/>
                  </a:ext>
                </a:extLst>
              </p:cNvPr>
              <p:cNvSpPr>
                <a:spLocks noGrp="1" noRot="1" noChangeAspect="1" noMove="1" noResize="1" noEditPoints="1" noAdjustHandles="1" noChangeArrowheads="1" noChangeShapeType="1" noTextEdit="1"/>
              </p:cNvSpPr>
              <p:nvPr>
                <p:ph idx="1"/>
              </p:nvPr>
            </p:nvSpPr>
            <p:spPr>
              <a:blipFill>
                <a:blip r:embed="rId3"/>
                <a:stretch>
                  <a:fillRect l="-1391" t="-2801"/>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62F41377-87C1-4783-844A-3574C965025E}"/>
              </a:ext>
            </a:extLst>
          </p:cNvPr>
          <p:cNvSpPr>
            <a:spLocks noGrp="1"/>
          </p:cNvSpPr>
          <p:nvPr>
            <p:ph type="title"/>
          </p:nvPr>
        </p:nvSpPr>
        <p:spPr>
          <a:xfrm>
            <a:off x="838200" y="365125"/>
            <a:ext cx="10855960" cy="1325563"/>
          </a:xfrm>
        </p:spPr>
        <p:txBody>
          <a:bodyPr/>
          <a:lstStyle/>
          <a:p>
            <a:r>
              <a:rPr lang="en-US" dirty="0">
                <a:solidFill>
                  <a:srgbClr val="C00000"/>
                </a:solidFill>
              </a:rPr>
              <a:t>Memory Hard Functions [ABMW05, Percival09]</a:t>
            </a:r>
          </a:p>
        </p:txBody>
      </p:sp>
      <p:cxnSp>
        <p:nvCxnSpPr>
          <p:cNvPr id="9" name="Straight Arrow Connector 8">
            <a:extLst>
              <a:ext uri="{FF2B5EF4-FFF2-40B4-BE49-F238E27FC236}">
                <a16:creationId xmlns:a16="http://schemas.microsoft.com/office/drawing/2014/main" id="{CF19D7F9-991F-4CE8-B922-7164B639E458}"/>
              </a:ext>
            </a:extLst>
          </p:cNvPr>
          <p:cNvCxnSpPr/>
          <p:nvPr/>
        </p:nvCxnSpPr>
        <p:spPr>
          <a:xfrm flipV="1">
            <a:off x="2275840" y="3149600"/>
            <a:ext cx="0" cy="2468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45EA10-C9E7-4A05-9D93-3C27CC83AFCE}"/>
              </a:ext>
            </a:extLst>
          </p:cNvPr>
          <p:cNvCxnSpPr>
            <a:cxnSpLocks/>
          </p:cNvCxnSpPr>
          <p:nvPr/>
        </p:nvCxnSpPr>
        <p:spPr>
          <a:xfrm>
            <a:off x="2032000" y="5506720"/>
            <a:ext cx="4013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RAM chip">
            <a:extLst>
              <a:ext uri="{FF2B5EF4-FFF2-40B4-BE49-F238E27FC236}">
                <a16:creationId xmlns:a16="http://schemas.microsoft.com/office/drawing/2014/main" id="{A35F8B61-4D55-489E-A361-169930D33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614" y="2684763"/>
            <a:ext cx="3291515" cy="3291515"/>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E48D20FC-345C-440A-85E5-2400B98CE704}"/>
              </a:ext>
            </a:extLst>
          </p:cNvPr>
          <p:cNvSpPr txBox="1"/>
          <p:nvPr/>
        </p:nvSpPr>
        <p:spPr>
          <a:xfrm>
            <a:off x="4038600" y="5630715"/>
            <a:ext cx="958917" cy="553998"/>
          </a:xfrm>
          <a:prstGeom prst="rect">
            <a:avLst/>
          </a:prstGeom>
          <a:noFill/>
        </p:spPr>
        <p:txBody>
          <a:bodyPr wrap="none" rtlCol="0">
            <a:spAutoFit/>
          </a:bodyPr>
          <a:lstStyle/>
          <a:p>
            <a:r>
              <a:rPr lang="en-US" sz="3000" dirty="0"/>
              <a:t>Time</a:t>
            </a:r>
          </a:p>
        </p:txBody>
      </p:sp>
      <p:sp>
        <p:nvSpPr>
          <p:cNvPr id="38" name="TextBox 37">
            <a:extLst>
              <a:ext uri="{FF2B5EF4-FFF2-40B4-BE49-F238E27FC236}">
                <a16:creationId xmlns:a16="http://schemas.microsoft.com/office/drawing/2014/main" id="{46FAC6B4-CE4F-4153-B8B9-C35DDD2F64AF}"/>
              </a:ext>
            </a:extLst>
          </p:cNvPr>
          <p:cNvSpPr txBox="1"/>
          <p:nvPr/>
        </p:nvSpPr>
        <p:spPr>
          <a:xfrm>
            <a:off x="591570" y="3782068"/>
            <a:ext cx="1588870" cy="1015663"/>
          </a:xfrm>
          <a:prstGeom prst="rect">
            <a:avLst/>
          </a:prstGeom>
          <a:noFill/>
        </p:spPr>
        <p:txBody>
          <a:bodyPr wrap="square" rtlCol="0">
            <a:spAutoFit/>
          </a:bodyPr>
          <a:lstStyle/>
          <a:p>
            <a:pPr algn="ctr"/>
            <a:r>
              <a:rPr lang="en-US" sz="3000" dirty="0"/>
              <a:t>Memory in Use</a:t>
            </a: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6C348C9C-B06C-4325-8417-5CFD8397CF1E}"/>
                  </a:ext>
                </a:extLst>
              </p14:cNvPr>
              <p14:cNvContentPartPr/>
              <p14:nvPr/>
            </p14:nvContentPartPr>
            <p14:xfrm>
              <a:off x="2290272" y="4165838"/>
              <a:ext cx="3581280" cy="707400"/>
            </p14:xfrm>
          </p:contentPart>
        </mc:Choice>
        <mc:Fallback xmlns="">
          <p:pic>
            <p:nvPicPr>
              <p:cNvPr id="11" name="Ink 10">
                <a:extLst>
                  <a:ext uri="{FF2B5EF4-FFF2-40B4-BE49-F238E27FC236}">
                    <a16:creationId xmlns:a16="http://schemas.microsoft.com/office/drawing/2014/main" id="{6C348C9C-B06C-4325-8417-5CFD8397CF1E}"/>
                  </a:ext>
                </a:extLst>
              </p:cNvPr>
              <p:cNvPicPr/>
              <p:nvPr/>
            </p:nvPicPr>
            <p:blipFill>
              <a:blip r:embed="rId8"/>
              <a:stretch>
                <a:fillRect/>
              </a:stretch>
            </p:blipFill>
            <p:spPr>
              <a:xfrm>
                <a:off x="2272272" y="4147838"/>
                <a:ext cx="3616920" cy="74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032" name="Ink 1031">
                <a:extLst>
                  <a:ext uri="{FF2B5EF4-FFF2-40B4-BE49-F238E27FC236}">
                    <a16:creationId xmlns:a16="http://schemas.microsoft.com/office/drawing/2014/main" id="{49AE0E1B-0FD8-424A-AF45-430330F696F9}"/>
                  </a:ext>
                </a:extLst>
              </p14:cNvPr>
              <p14:cNvContentPartPr/>
              <p14:nvPr/>
            </p14:nvContentPartPr>
            <p14:xfrm>
              <a:off x="1470552" y="5976278"/>
              <a:ext cx="360" cy="360"/>
            </p14:xfrm>
          </p:contentPart>
        </mc:Choice>
        <mc:Fallback xmlns="">
          <p:pic>
            <p:nvPicPr>
              <p:cNvPr id="1032" name="Ink 1031">
                <a:extLst>
                  <a:ext uri="{FF2B5EF4-FFF2-40B4-BE49-F238E27FC236}">
                    <a16:creationId xmlns:a16="http://schemas.microsoft.com/office/drawing/2014/main" id="{49AE0E1B-0FD8-424A-AF45-430330F696F9}"/>
                  </a:ext>
                </a:extLst>
              </p:cNvPr>
              <p:cNvPicPr/>
              <p:nvPr/>
            </p:nvPicPr>
            <p:blipFill>
              <a:blip r:embed="rId10"/>
              <a:stretch>
                <a:fillRect/>
              </a:stretch>
            </p:blipFill>
            <p:spPr>
              <a:xfrm>
                <a:off x="1452552" y="5958278"/>
                <a:ext cx="36000" cy="36000"/>
              </a:xfrm>
              <a:prstGeom prst="rect">
                <a:avLst/>
              </a:prstGeom>
            </p:spPr>
          </p:pic>
        </mc:Fallback>
      </mc:AlternateContent>
      <p:cxnSp>
        <p:nvCxnSpPr>
          <p:cNvPr id="1036" name="Straight Connector 1035">
            <a:extLst>
              <a:ext uri="{FF2B5EF4-FFF2-40B4-BE49-F238E27FC236}">
                <a16:creationId xmlns:a16="http://schemas.microsoft.com/office/drawing/2014/main" id="{D2721FFA-5C48-47CC-ABFB-D9A70FFE49CE}"/>
              </a:ext>
            </a:extLst>
          </p:cNvPr>
          <p:cNvCxnSpPr/>
          <p:nvPr/>
        </p:nvCxnSpPr>
        <p:spPr>
          <a:xfrm flipH="1">
            <a:off x="2366128" y="4384039"/>
            <a:ext cx="725864" cy="9703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D318F73-7045-4CFC-AE96-8EF3827BD075}"/>
              </a:ext>
            </a:extLst>
          </p:cNvPr>
          <p:cNvCxnSpPr/>
          <p:nvPr/>
        </p:nvCxnSpPr>
        <p:spPr>
          <a:xfrm flipH="1">
            <a:off x="2702040" y="4468866"/>
            <a:ext cx="725864" cy="9703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07C4079-1653-4052-9954-DDA9ABC34619}"/>
              </a:ext>
            </a:extLst>
          </p:cNvPr>
          <p:cNvCxnSpPr>
            <a:cxnSpLocks/>
          </p:cNvCxnSpPr>
          <p:nvPr/>
        </p:nvCxnSpPr>
        <p:spPr>
          <a:xfrm flipH="1">
            <a:off x="3099983" y="4723166"/>
            <a:ext cx="574551" cy="74982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CDFADC-2050-42F2-8926-B3DB818F8474}"/>
              </a:ext>
            </a:extLst>
          </p:cNvPr>
          <p:cNvCxnSpPr>
            <a:cxnSpLocks/>
          </p:cNvCxnSpPr>
          <p:nvPr/>
        </p:nvCxnSpPr>
        <p:spPr>
          <a:xfrm flipH="1">
            <a:off x="3523305" y="4869232"/>
            <a:ext cx="415578" cy="60375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670CECB-FB2B-44D6-AF75-18110F237539}"/>
              </a:ext>
            </a:extLst>
          </p:cNvPr>
          <p:cNvCxnSpPr>
            <a:cxnSpLocks/>
          </p:cNvCxnSpPr>
          <p:nvPr/>
        </p:nvCxnSpPr>
        <p:spPr>
          <a:xfrm flipH="1">
            <a:off x="3903046" y="4902476"/>
            <a:ext cx="415578" cy="60375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62B184-C627-401C-A14A-869F733AC15D}"/>
              </a:ext>
            </a:extLst>
          </p:cNvPr>
          <p:cNvCxnSpPr>
            <a:cxnSpLocks/>
          </p:cNvCxnSpPr>
          <p:nvPr/>
        </p:nvCxnSpPr>
        <p:spPr>
          <a:xfrm flipH="1">
            <a:off x="4318624" y="4487749"/>
            <a:ext cx="678893" cy="9852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EA39115-E1E2-4247-86AB-64859B413D74}"/>
              </a:ext>
            </a:extLst>
          </p:cNvPr>
          <p:cNvCxnSpPr>
            <a:cxnSpLocks/>
          </p:cNvCxnSpPr>
          <p:nvPr/>
        </p:nvCxnSpPr>
        <p:spPr>
          <a:xfrm flipH="1">
            <a:off x="4675369" y="4295950"/>
            <a:ext cx="761411" cy="11770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1F6529-2037-4733-8471-BC305DED7B34}"/>
              </a:ext>
            </a:extLst>
          </p:cNvPr>
          <p:cNvCxnSpPr>
            <a:cxnSpLocks/>
          </p:cNvCxnSpPr>
          <p:nvPr/>
        </p:nvCxnSpPr>
        <p:spPr>
          <a:xfrm flipH="1">
            <a:off x="5070505" y="4288200"/>
            <a:ext cx="761411" cy="11770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E9FA1-D5A1-43F8-A8D0-A01F114642B0}"/>
              </a:ext>
            </a:extLst>
          </p:cNvPr>
          <p:cNvCxnSpPr>
            <a:cxnSpLocks/>
          </p:cNvCxnSpPr>
          <p:nvPr/>
        </p:nvCxnSpPr>
        <p:spPr>
          <a:xfrm flipH="1">
            <a:off x="5447188" y="4769963"/>
            <a:ext cx="482272" cy="7057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A26E6C9-D059-4CF2-9F62-D3DD8096A1BC}"/>
                  </a:ext>
                </a:extLst>
              </p:cNvPr>
              <p:cNvSpPr txBox="1"/>
              <p:nvPr/>
            </p:nvSpPr>
            <p:spPr>
              <a:xfrm>
                <a:off x="6059631" y="4586158"/>
                <a:ext cx="702641" cy="55399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3000" i="1">
                          <a:solidFill>
                            <a:srgbClr val="C00000"/>
                          </a:solidFill>
                          <a:latin typeface="Cambria Math" panose="02040503050406030204" pitchFamily="18" charset="0"/>
                        </a:rPr>
                        <m:t>𝑐𝑐</m:t>
                      </m:r>
                    </m:oMath>
                  </m:oMathPara>
                </a14:m>
                <a:endParaRPr lang="en-US" sz="3000" dirty="0"/>
              </a:p>
            </p:txBody>
          </p:sp>
        </mc:Choice>
        <mc:Fallback xmlns="">
          <p:sp>
            <p:nvSpPr>
              <p:cNvPr id="62" name="TextBox 61">
                <a:extLst>
                  <a:ext uri="{FF2B5EF4-FFF2-40B4-BE49-F238E27FC236}">
                    <a16:creationId xmlns:a16="http://schemas.microsoft.com/office/drawing/2014/main" id="{6A26E6C9-D059-4CF2-9F62-D3DD8096A1BC}"/>
                  </a:ext>
                </a:extLst>
              </p:cNvPr>
              <p:cNvSpPr txBox="1">
                <a:spLocks noRot="1" noChangeAspect="1" noMove="1" noResize="1" noEditPoints="1" noAdjustHandles="1" noChangeArrowheads="1" noChangeShapeType="1" noTextEdit="1"/>
              </p:cNvSpPr>
              <p:nvPr/>
            </p:nvSpPr>
            <p:spPr>
              <a:xfrm>
                <a:off x="6059631" y="4586158"/>
                <a:ext cx="702641" cy="553998"/>
              </a:xfrm>
              <a:prstGeom prst="rect">
                <a:avLst/>
              </a:prstGeom>
              <a:blipFill>
                <a:blip r:embed="rId11"/>
                <a:stretch>
                  <a:fillRect/>
                </a:stretch>
              </a:blipFill>
            </p:spPr>
            <p:txBody>
              <a:bodyPr/>
              <a:lstStyle/>
              <a:p>
                <a:r>
                  <a:rPr lang="en-US">
                    <a:noFill/>
                  </a:rPr>
                  <a:t> </a:t>
                </a:r>
              </a:p>
            </p:txBody>
          </p:sp>
        </mc:Fallback>
      </mc:AlternateContent>
      <p:cxnSp>
        <p:nvCxnSpPr>
          <p:cNvPr id="1046" name="Straight Arrow Connector 1045">
            <a:extLst>
              <a:ext uri="{FF2B5EF4-FFF2-40B4-BE49-F238E27FC236}">
                <a16:creationId xmlns:a16="http://schemas.microsoft.com/office/drawing/2014/main" id="{0C333537-A4D9-4078-9B4D-2A03A36FACE0}"/>
              </a:ext>
            </a:extLst>
          </p:cNvPr>
          <p:cNvCxnSpPr>
            <a:cxnSpLocks/>
            <a:stCxn id="62" idx="1"/>
          </p:cNvCxnSpPr>
          <p:nvPr/>
        </p:nvCxnSpPr>
        <p:spPr>
          <a:xfrm flipH="1">
            <a:off x="4751603" y="4863157"/>
            <a:ext cx="1308028" cy="10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370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58648"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58648" y="2066268"/>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34948"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76408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166790" y="2490812"/>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869126" y="20408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869126" y="2040868"/>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290490"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290490" y="2091669"/>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23517" y="206626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23517" y="2066268"/>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16695"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22332" y="209166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22332" y="209166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599817" y="249081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8994000" y="246541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29A6BA6E-075A-4D55-9F11-5D591E484994}"/>
                  </a:ext>
                </a:extLst>
              </p:cNvPr>
              <p:cNvSpPr/>
              <p:nvPr/>
            </p:nvSpPr>
            <p:spPr>
              <a:xfrm>
                <a:off x="2477309"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6</m:t>
                          </m:r>
                        </m:sub>
                      </m:sSub>
                    </m:oMath>
                  </m:oMathPara>
                </a14:m>
                <a:endParaRPr lang="en-US" sz="3200" b="0" dirty="0"/>
              </a:p>
            </p:txBody>
          </p:sp>
        </mc:Choice>
        <mc:Fallback xmlns="">
          <p:sp>
            <p:nvSpPr>
              <p:cNvPr id="28" name="Oval 27">
                <a:extLst>
                  <a:ext uri="{FF2B5EF4-FFF2-40B4-BE49-F238E27FC236}">
                    <a16:creationId xmlns:a16="http://schemas.microsoft.com/office/drawing/2014/main" id="{29A6BA6E-075A-4D55-9F11-5D591E484994}"/>
                  </a:ext>
                </a:extLst>
              </p:cNvPr>
              <p:cNvSpPr>
                <a:spLocks noRot="1" noChangeAspect="1" noMove="1" noResize="1" noEditPoints="1" noAdjustHandles="1" noChangeArrowheads="1" noChangeShapeType="1" noTextEdit="1"/>
              </p:cNvSpPr>
              <p:nvPr/>
            </p:nvSpPr>
            <p:spPr>
              <a:xfrm>
                <a:off x="2477309" y="3942646"/>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2F7BEC8-CECB-401F-839B-6CF58F6A62C3}"/>
              </a:ext>
            </a:extLst>
          </p:cNvPr>
          <p:cNvCxnSpPr>
            <a:stCxn id="28" idx="6"/>
          </p:cNvCxnSpPr>
          <p:nvPr/>
        </p:nvCxnSpPr>
        <p:spPr>
          <a:xfrm>
            <a:off x="3353609"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033A70-406D-442E-A527-7C452B46DF56}"/>
              </a:ext>
            </a:extLst>
          </p:cNvPr>
          <p:cNvCxnSpPr/>
          <p:nvPr/>
        </p:nvCxnSpPr>
        <p:spPr>
          <a:xfrm>
            <a:off x="478274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1EA11-2C56-4B0B-97ED-E253FA8D796A}"/>
              </a:ext>
            </a:extLst>
          </p:cNvPr>
          <p:cNvCxnSpPr>
            <a:cxnSpLocks/>
            <a:stCxn id="47" idx="6"/>
          </p:cNvCxnSpPr>
          <p:nvPr/>
        </p:nvCxnSpPr>
        <p:spPr>
          <a:xfrm flipV="1">
            <a:off x="6185451" y="436719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3E130405-6CDF-4488-821B-5E30B9D09698}"/>
                  </a:ext>
                </a:extLst>
              </p:cNvPr>
              <p:cNvSpPr/>
              <p:nvPr/>
            </p:nvSpPr>
            <p:spPr>
              <a:xfrm>
                <a:off x="3887787" y="39172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7</m:t>
                          </m:r>
                        </m:sub>
                      </m:sSub>
                    </m:oMath>
                  </m:oMathPara>
                </a14:m>
                <a:endParaRPr lang="en-US" sz="3200" dirty="0"/>
              </a:p>
            </p:txBody>
          </p:sp>
        </mc:Choice>
        <mc:Fallback xmlns="">
          <p:sp>
            <p:nvSpPr>
              <p:cNvPr id="32" name="Oval 31">
                <a:extLst>
                  <a:ext uri="{FF2B5EF4-FFF2-40B4-BE49-F238E27FC236}">
                    <a16:creationId xmlns:a16="http://schemas.microsoft.com/office/drawing/2014/main" id="{3E130405-6CDF-4488-821B-5E30B9D09698}"/>
                  </a:ext>
                </a:extLst>
              </p:cNvPr>
              <p:cNvSpPr>
                <a:spLocks noRot="1" noChangeAspect="1" noMove="1" noResize="1" noEditPoints="1" noAdjustHandles="1" noChangeArrowheads="1" noChangeShapeType="1" noTextEdit="1"/>
              </p:cNvSpPr>
              <p:nvPr/>
            </p:nvSpPr>
            <p:spPr>
              <a:xfrm>
                <a:off x="3887787" y="3917246"/>
                <a:ext cx="876300" cy="849086"/>
              </a:xfrm>
              <a:prstGeom prst="ellipse">
                <a:avLst/>
              </a:prstGeom>
              <a:blipFill>
                <a:blip r:embed="rId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75F2F578-DADE-4E48-A75E-3C035827B3E3}"/>
                  </a:ext>
                </a:extLst>
              </p:cNvPr>
              <p:cNvSpPr/>
              <p:nvPr/>
            </p:nvSpPr>
            <p:spPr>
              <a:xfrm>
                <a:off x="5309151"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8</m:t>
                          </m:r>
                        </m:sub>
                      </m:sSub>
                    </m:oMath>
                  </m:oMathPara>
                </a14:m>
                <a:endParaRPr lang="en-US" sz="3200" dirty="0"/>
              </a:p>
            </p:txBody>
          </p:sp>
        </mc:Choice>
        <mc:Fallback xmlns="">
          <p:sp>
            <p:nvSpPr>
              <p:cNvPr id="47" name="Oval 46">
                <a:extLst>
                  <a:ext uri="{FF2B5EF4-FFF2-40B4-BE49-F238E27FC236}">
                    <a16:creationId xmlns:a16="http://schemas.microsoft.com/office/drawing/2014/main" id="{75F2F578-DADE-4E48-A75E-3C035827B3E3}"/>
                  </a:ext>
                </a:extLst>
              </p:cNvPr>
              <p:cNvSpPr>
                <a:spLocks noRot="1" noChangeAspect="1" noMove="1" noResize="1" noEditPoints="1" noAdjustHandles="1" noChangeArrowheads="1" noChangeShapeType="1" noTextEdit="1"/>
              </p:cNvSpPr>
              <p:nvPr/>
            </p:nvSpPr>
            <p:spPr>
              <a:xfrm>
                <a:off x="5309151" y="3968047"/>
                <a:ext cx="876300" cy="849086"/>
              </a:xfrm>
              <a:prstGeom prst="ellipse">
                <a:avLst/>
              </a:prstGeom>
              <a:blipFill>
                <a:blip r:embed="rId9"/>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597DADA9-E0A7-4AA1-A1F1-057752639B0B}"/>
                  </a:ext>
                </a:extLst>
              </p:cNvPr>
              <p:cNvSpPr/>
              <p:nvPr/>
            </p:nvSpPr>
            <p:spPr>
              <a:xfrm>
                <a:off x="6742178" y="394264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9</m:t>
                          </m:r>
                        </m:sub>
                      </m:sSub>
                    </m:oMath>
                  </m:oMathPara>
                </a14:m>
                <a:endParaRPr lang="en-US" sz="3200" dirty="0"/>
              </a:p>
            </p:txBody>
          </p:sp>
        </mc:Choice>
        <mc:Fallback xmlns="">
          <p:sp>
            <p:nvSpPr>
              <p:cNvPr id="50" name="Oval 49">
                <a:extLst>
                  <a:ext uri="{FF2B5EF4-FFF2-40B4-BE49-F238E27FC236}">
                    <a16:creationId xmlns:a16="http://schemas.microsoft.com/office/drawing/2014/main" id="{597DADA9-E0A7-4AA1-A1F1-057752639B0B}"/>
                  </a:ext>
                </a:extLst>
              </p:cNvPr>
              <p:cNvSpPr>
                <a:spLocks noRot="1" noChangeAspect="1" noMove="1" noResize="1" noEditPoints="1" noAdjustHandles="1" noChangeArrowheads="1" noChangeShapeType="1" noTextEdit="1"/>
              </p:cNvSpPr>
              <p:nvPr/>
            </p:nvSpPr>
            <p:spPr>
              <a:xfrm>
                <a:off x="6742178" y="3942646"/>
                <a:ext cx="876300" cy="849086"/>
              </a:xfrm>
              <a:prstGeom prst="ellipse">
                <a:avLst/>
              </a:prstGeom>
              <a:blipFill>
                <a:blip r:embed="rId10"/>
                <a:stretch>
                  <a:fillRect/>
                </a:stretch>
              </a:blipFill>
              <a:ln w="38100"/>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08DC8074-384D-41D7-91D1-E515C00EDF9E}"/>
              </a:ext>
            </a:extLst>
          </p:cNvPr>
          <p:cNvCxnSpPr/>
          <p:nvPr/>
        </p:nvCxnSpPr>
        <p:spPr>
          <a:xfrm>
            <a:off x="1935356"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F50E2536-70E1-412F-A7B8-18D8327494AC}"/>
                  </a:ext>
                </a:extLst>
              </p:cNvPr>
              <p:cNvSpPr/>
              <p:nvPr/>
            </p:nvSpPr>
            <p:spPr>
              <a:xfrm>
                <a:off x="8140993" y="39680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10</m:t>
                          </m:r>
                        </m:sub>
                      </m:sSub>
                    </m:oMath>
                  </m:oMathPara>
                </a14:m>
                <a:endParaRPr lang="en-US" sz="3200" dirty="0"/>
              </a:p>
            </p:txBody>
          </p:sp>
        </mc:Choice>
        <mc:Fallback xmlns="">
          <p:sp>
            <p:nvSpPr>
              <p:cNvPr id="52" name="Oval 51">
                <a:extLst>
                  <a:ext uri="{FF2B5EF4-FFF2-40B4-BE49-F238E27FC236}">
                    <a16:creationId xmlns:a16="http://schemas.microsoft.com/office/drawing/2014/main" id="{F50E2536-70E1-412F-A7B8-18D8327494AC}"/>
                  </a:ext>
                </a:extLst>
              </p:cNvPr>
              <p:cNvSpPr>
                <a:spLocks noRot="1" noChangeAspect="1" noMove="1" noResize="1" noEditPoints="1" noAdjustHandles="1" noChangeArrowheads="1" noChangeShapeType="1" noTextEdit="1"/>
              </p:cNvSpPr>
              <p:nvPr/>
            </p:nvSpPr>
            <p:spPr>
              <a:xfrm>
                <a:off x="8140993" y="3968047"/>
                <a:ext cx="876300" cy="849086"/>
              </a:xfrm>
              <a:prstGeom prst="ellipse">
                <a:avLst/>
              </a:prstGeom>
              <a:blipFill>
                <a:blip r:embed="rId11"/>
                <a:stretch>
                  <a:fillRect/>
                </a:stretch>
              </a:blipFill>
              <a:ln w="38100"/>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0988CBFA-B29B-4F10-B7C8-B5E16BE19D50}"/>
              </a:ext>
            </a:extLst>
          </p:cNvPr>
          <p:cNvCxnSpPr/>
          <p:nvPr/>
        </p:nvCxnSpPr>
        <p:spPr>
          <a:xfrm>
            <a:off x="7618478" y="436718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4A0B86-EFBE-48CC-A2A6-E5EA73A3BE23}"/>
              </a:ext>
            </a:extLst>
          </p:cNvPr>
          <p:cNvCxnSpPr>
            <a:cxnSpLocks/>
          </p:cNvCxnSpPr>
          <p:nvPr/>
        </p:nvCxnSpPr>
        <p:spPr>
          <a:xfrm flipV="1">
            <a:off x="9012661" y="434178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127D2-4765-4410-94BF-7A7B8C30BF7D}"/>
              </a:ext>
            </a:extLst>
          </p:cNvPr>
          <p:cNvCxnSpPr>
            <a:cxnSpLocks/>
            <a:stCxn id="34" idx="4"/>
            <a:endCxn id="28" idx="0"/>
          </p:cNvCxnSpPr>
          <p:nvPr/>
        </p:nvCxnSpPr>
        <p:spPr>
          <a:xfrm>
            <a:off x="2896798"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E0AF10-5564-4E56-A3F8-F226BC04D94D}"/>
              </a:ext>
            </a:extLst>
          </p:cNvPr>
          <p:cNvCxnSpPr>
            <a:cxnSpLocks/>
            <a:stCxn id="39" idx="4"/>
            <a:endCxn id="32" idx="0"/>
          </p:cNvCxnSpPr>
          <p:nvPr/>
        </p:nvCxnSpPr>
        <p:spPr>
          <a:xfrm flipH="1">
            <a:off x="4325937" y="2940755"/>
            <a:ext cx="1402703" cy="97649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E9FBC6-1D1E-44C9-B1A5-BB27707C5950}"/>
              </a:ext>
            </a:extLst>
          </p:cNvPr>
          <p:cNvCxnSpPr>
            <a:cxnSpLocks/>
            <a:stCxn id="38" idx="4"/>
            <a:endCxn id="47" idx="0"/>
          </p:cNvCxnSpPr>
          <p:nvPr/>
        </p:nvCxnSpPr>
        <p:spPr>
          <a:xfrm>
            <a:off x="4307276" y="2889954"/>
            <a:ext cx="1440025" cy="107809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8C2E2C1-7F4A-4D30-8F22-3F925B1C600F}"/>
              </a:ext>
            </a:extLst>
          </p:cNvPr>
          <p:cNvCxnSpPr>
            <a:cxnSpLocks/>
            <a:stCxn id="40" idx="4"/>
            <a:endCxn id="50" idx="0"/>
          </p:cNvCxnSpPr>
          <p:nvPr/>
        </p:nvCxnSpPr>
        <p:spPr>
          <a:xfrm>
            <a:off x="7161667" y="2915354"/>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C90F3D2-18C4-4491-9925-12BFD8686805}"/>
              </a:ext>
            </a:extLst>
          </p:cNvPr>
          <p:cNvCxnSpPr>
            <a:cxnSpLocks/>
            <a:stCxn id="42" idx="4"/>
            <a:endCxn id="52" idx="0"/>
          </p:cNvCxnSpPr>
          <p:nvPr/>
        </p:nvCxnSpPr>
        <p:spPr>
          <a:xfrm>
            <a:off x="8560482" y="2940755"/>
            <a:ext cx="18661" cy="10272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008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r>
              <a:rPr lang="en-US" dirty="0">
                <a:solidFill>
                  <a:srgbClr val="C00000"/>
                </a:solidFill>
              </a:rPr>
              <a:t>Dynamic and Static Graphs</a:t>
            </a:r>
          </a:p>
        </p:txBody>
      </p: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99288" y="49500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99288" y="4950063"/>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75588"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804727"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207430" y="537460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909766" y="49246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909766" y="4924663"/>
                <a:ext cx="876300" cy="849086"/>
              </a:xfrm>
              <a:prstGeom prst="ellipse">
                <a:avLst/>
              </a:prstGeom>
              <a:blipFill>
                <a:blip r:embed="rId9"/>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331130" y="497546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331130" y="4975464"/>
                <a:ext cx="876300" cy="849086"/>
              </a:xfrm>
              <a:prstGeom prst="ellipse">
                <a:avLst/>
              </a:prstGeom>
              <a:blipFill>
                <a:blip r:embed="rId10"/>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64157" y="49500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64157" y="4950063"/>
                <a:ext cx="876300" cy="849086"/>
              </a:xfrm>
              <a:prstGeom prst="ellipse">
                <a:avLst/>
              </a:prstGeom>
              <a:blipFill>
                <a:blip r:embed="rId11"/>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57335"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62972" y="497546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62972" y="4975464"/>
                <a:ext cx="876300" cy="849086"/>
              </a:xfrm>
              <a:prstGeom prst="ellipse">
                <a:avLst/>
              </a:prstGeom>
              <a:blipFill>
                <a:blip r:embed="rId12"/>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640457"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9034640" y="534920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CBA4A96-667D-4613-A44B-406AC7A59091}"/>
              </a:ext>
            </a:extLst>
          </p:cNvPr>
          <p:cNvSpPr/>
          <p:nvPr/>
        </p:nvSpPr>
        <p:spPr>
          <a:xfrm>
            <a:off x="572000" y="5072207"/>
            <a:ext cx="1018227" cy="553998"/>
          </a:xfrm>
          <a:prstGeom prst="rect">
            <a:avLst/>
          </a:prstGeom>
        </p:spPr>
        <p:txBody>
          <a:bodyPr wrap="none">
            <a:spAutoFit/>
          </a:bodyPr>
          <a:lstStyle/>
          <a:p>
            <a:r>
              <a:rPr lang="en-US" sz="3000" dirty="0" err="1"/>
              <a:t>iMHF</a:t>
            </a:r>
            <a:endParaRPr lang="en-US" sz="3000" dirty="0"/>
          </a:p>
        </p:txBody>
      </p:sp>
      <p:cxnSp>
        <p:nvCxnSpPr>
          <p:cNvPr id="48" name="Curved Connector 21">
            <a:extLst>
              <a:ext uri="{FF2B5EF4-FFF2-40B4-BE49-F238E27FC236}">
                <a16:creationId xmlns:a16="http://schemas.microsoft.com/office/drawing/2014/main" id="{4E913630-B3FC-40F2-9D17-97D26B88041B}"/>
              </a:ext>
            </a:extLst>
          </p:cNvPr>
          <p:cNvCxnSpPr/>
          <p:nvPr/>
        </p:nvCxnSpPr>
        <p:spPr>
          <a:xfrm rot="5400000" flipH="1" flipV="1">
            <a:off x="4354784" y="3536845"/>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21">
            <a:extLst>
              <a:ext uri="{FF2B5EF4-FFF2-40B4-BE49-F238E27FC236}">
                <a16:creationId xmlns:a16="http://schemas.microsoft.com/office/drawing/2014/main" id="{5657CD20-9BAD-4FF7-B673-9F9099832FA7}"/>
              </a:ext>
            </a:extLst>
          </p:cNvPr>
          <p:cNvCxnSpPr/>
          <p:nvPr/>
        </p:nvCxnSpPr>
        <p:spPr>
          <a:xfrm rot="5400000" flipH="1" flipV="1">
            <a:off x="7202176" y="3566373"/>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2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97F4DE6-8125-4513-8B8C-11F6B456E1CF}"/>
                  </a:ext>
                </a:extLst>
              </p:cNvPr>
              <p:cNvSpPr>
                <a:spLocks noGrp="1"/>
              </p:cNvSpPr>
              <p:nvPr>
                <p:ph type="title"/>
              </p:nvPr>
            </p:nvSpPr>
            <p:spPr>
              <a:xfrm>
                <a:off x="838200" y="365125"/>
                <a:ext cx="10515600" cy="1325563"/>
              </a:xfrm>
            </p:spPr>
            <p:txBody>
              <a:bodyPr/>
              <a:lstStyle/>
              <a:p>
                <a14:m>
                  <m:oMath xmlns:m="http://schemas.openxmlformats.org/officeDocument/2006/math">
                    <m:r>
                      <a:rPr lang="en-US" b="0" i="1" smtClean="0">
                        <a:solidFill>
                          <a:srgbClr val="C00000"/>
                        </a:solidFill>
                        <a:latin typeface="Cambria Math" panose="02040503050406030204" pitchFamily="18" charset="0"/>
                      </a:rPr>
                      <m:t>𝑘</m:t>
                    </m:r>
                  </m:oMath>
                </a14:m>
                <a:r>
                  <a:rPr lang="en-US" dirty="0">
                    <a:solidFill>
                      <a:srgbClr val="C00000"/>
                    </a:solidFill>
                  </a:rPr>
                  <a:t>-Restricted Dynamic Graphs</a:t>
                </a:r>
              </a:p>
            </p:txBody>
          </p:sp>
        </mc:Choice>
        <mc:Fallback xmlns="">
          <p:sp>
            <p:nvSpPr>
              <p:cNvPr id="2" name="Title 1">
                <a:extLst>
                  <a:ext uri="{FF2B5EF4-FFF2-40B4-BE49-F238E27FC236}">
                    <a16:creationId xmlns:a16="http://schemas.microsoft.com/office/drawing/2014/main" id="{D97F4DE6-8125-4513-8B8C-11F6B456E1CF}"/>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77AA4A6B-4EC4-4602-8A7F-88892259B18E}"/>
                  </a:ext>
                </a:extLst>
              </p:cNvPr>
              <p:cNvSpPr/>
              <p:nvPr/>
            </p:nvSpPr>
            <p:spPr>
              <a:xfrm>
                <a:off x="2499288" y="207478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18" name="Oval 17">
                <a:extLst>
                  <a:ext uri="{FF2B5EF4-FFF2-40B4-BE49-F238E27FC236}">
                    <a16:creationId xmlns:a16="http://schemas.microsoft.com/office/drawing/2014/main" id="{77AA4A6B-4EC4-4602-8A7F-88892259B18E}"/>
                  </a:ext>
                </a:extLst>
              </p:cNvPr>
              <p:cNvSpPr>
                <a:spLocks noRot="1" noChangeAspect="1" noMove="1" noResize="1" noEditPoints="1" noAdjustHandles="1" noChangeArrowheads="1" noChangeShapeType="1" noTextEdit="1"/>
              </p:cNvSpPr>
              <p:nvPr/>
            </p:nvSpPr>
            <p:spPr>
              <a:xfrm>
                <a:off x="2499288" y="2074783"/>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7DAC4D2-E1BF-48B3-BA93-924C44A7AF82}"/>
                  </a:ext>
                </a:extLst>
              </p:cNvPr>
              <p:cNvSpPr/>
              <p:nvPr/>
            </p:nvSpPr>
            <p:spPr>
              <a:xfrm>
                <a:off x="3909766" y="204938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22" name="Oval 21">
                <a:extLst>
                  <a:ext uri="{FF2B5EF4-FFF2-40B4-BE49-F238E27FC236}">
                    <a16:creationId xmlns:a16="http://schemas.microsoft.com/office/drawing/2014/main" id="{B7DAC4D2-E1BF-48B3-BA93-924C44A7AF82}"/>
                  </a:ext>
                </a:extLst>
              </p:cNvPr>
              <p:cNvSpPr>
                <a:spLocks noRot="1" noChangeAspect="1" noMove="1" noResize="1" noEditPoints="1" noAdjustHandles="1" noChangeArrowheads="1" noChangeShapeType="1" noTextEdit="1"/>
              </p:cNvSpPr>
              <p:nvPr/>
            </p:nvSpPr>
            <p:spPr>
              <a:xfrm>
                <a:off x="3909766" y="2049383"/>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96594805-5C48-448A-B303-68B90C19D8DD}"/>
                  </a:ext>
                </a:extLst>
              </p:cNvPr>
              <p:cNvSpPr/>
              <p:nvPr/>
            </p:nvSpPr>
            <p:spPr>
              <a:xfrm>
                <a:off x="5331130" y="210018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23" name="Oval 22">
                <a:extLst>
                  <a:ext uri="{FF2B5EF4-FFF2-40B4-BE49-F238E27FC236}">
                    <a16:creationId xmlns:a16="http://schemas.microsoft.com/office/drawing/2014/main" id="{96594805-5C48-448A-B303-68B90C19D8DD}"/>
                  </a:ext>
                </a:extLst>
              </p:cNvPr>
              <p:cNvSpPr>
                <a:spLocks noRot="1" noChangeAspect="1" noMove="1" noResize="1" noEditPoints="1" noAdjustHandles="1" noChangeArrowheads="1" noChangeShapeType="1" noTextEdit="1"/>
              </p:cNvSpPr>
              <p:nvPr/>
            </p:nvSpPr>
            <p:spPr>
              <a:xfrm>
                <a:off x="5331130" y="2100184"/>
                <a:ext cx="876300" cy="849086"/>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2B8D220F-4137-49DF-A5F4-9DBF156EF103}"/>
                  </a:ext>
                </a:extLst>
              </p:cNvPr>
              <p:cNvSpPr/>
              <p:nvPr/>
            </p:nvSpPr>
            <p:spPr>
              <a:xfrm>
                <a:off x="6764157" y="207478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4" name="Oval 23">
                <a:extLst>
                  <a:ext uri="{FF2B5EF4-FFF2-40B4-BE49-F238E27FC236}">
                    <a16:creationId xmlns:a16="http://schemas.microsoft.com/office/drawing/2014/main" id="{2B8D220F-4137-49DF-A5F4-9DBF156EF103}"/>
                  </a:ext>
                </a:extLst>
              </p:cNvPr>
              <p:cNvSpPr>
                <a:spLocks noRot="1" noChangeAspect="1" noMove="1" noResize="1" noEditPoints="1" noAdjustHandles="1" noChangeArrowheads="1" noChangeShapeType="1" noTextEdit="1"/>
              </p:cNvSpPr>
              <p:nvPr/>
            </p:nvSpPr>
            <p:spPr>
              <a:xfrm>
                <a:off x="6764157" y="2074783"/>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22A205C-42F1-443F-B0D9-D43FD2F1A7D6}"/>
              </a:ext>
            </a:extLst>
          </p:cNvPr>
          <p:cNvCxnSpPr/>
          <p:nvPr/>
        </p:nvCxnSpPr>
        <p:spPr>
          <a:xfrm>
            <a:off x="1957335" y="249932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6A64C34A-4061-456B-A24A-A4D0E33E2307}"/>
                  </a:ext>
                </a:extLst>
              </p:cNvPr>
              <p:cNvSpPr/>
              <p:nvPr/>
            </p:nvSpPr>
            <p:spPr>
              <a:xfrm>
                <a:off x="8162972" y="210018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6" name="Oval 25">
                <a:extLst>
                  <a:ext uri="{FF2B5EF4-FFF2-40B4-BE49-F238E27FC236}">
                    <a16:creationId xmlns:a16="http://schemas.microsoft.com/office/drawing/2014/main" id="{6A64C34A-4061-456B-A24A-A4D0E33E2307}"/>
                  </a:ext>
                </a:extLst>
              </p:cNvPr>
              <p:cNvSpPr>
                <a:spLocks noRot="1" noChangeAspect="1" noMove="1" noResize="1" noEditPoints="1" noAdjustHandles="1" noChangeArrowheads="1" noChangeShapeType="1" noTextEdit="1"/>
              </p:cNvSpPr>
              <p:nvPr/>
            </p:nvSpPr>
            <p:spPr>
              <a:xfrm>
                <a:off x="8162972" y="2100184"/>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52E22745-6099-4858-B47F-CBB09F204082}"/>
              </a:ext>
            </a:extLst>
          </p:cNvPr>
          <p:cNvCxnSpPr>
            <a:cxnSpLocks/>
          </p:cNvCxnSpPr>
          <p:nvPr/>
        </p:nvCxnSpPr>
        <p:spPr>
          <a:xfrm flipV="1">
            <a:off x="9034640" y="247392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3855DA0F-CD5F-4CC6-A77B-269249F2EF89}"/>
                  </a:ext>
                </a:extLst>
              </p:cNvPr>
              <p:cNvSpPr/>
              <p:nvPr/>
            </p:nvSpPr>
            <p:spPr>
              <a:xfrm>
                <a:off x="2499288" y="49500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34" name="Oval 33">
                <a:extLst>
                  <a:ext uri="{FF2B5EF4-FFF2-40B4-BE49-F238E27FC236}">
                    <a16:creationId xmlns:a16="http://schemas.microsoft.com/office/drawing/2014/main" id="{3855DA0F-CD5F-4CC6-A77B-269249F2EF89}"/>
                  </a:ext>
                </a:extLst>
              </p:cNvPr>
              <p:cNvSpPr>
                <a:spLocks noRot="1" noChangeAspect="1" noMove="1" noResize="1" noEditPoints="1" noAdjustHandles="1" noChangeArrowheads="1" noChangeShapeType="1" noTextEdit="1"/>
              </p:cNvSpPr>
              <p:nvPr/>
            </p:nvSpPr>
            <p:spPr>
              <a:xfrm>
                <a:off x="2499288" y="4950063"/>
                <a:ext cx="876300" cy="849086"/>
              </a:xfrm>
              <a:prstGeom prst="ellipse">
                <a:avLst/>
              </a:prstGeom>
              <a:blipFill>
                <a:blip r:embed="rId9"/>
                <a:stretch>
                  <a:fillRect/>
                </a:stretch>
              </a:blipFill>
              <a:ln w="38100"/>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CEC0831-B170-4064-B7AF-EA2C561EC2BF}"/>
              </a:ext>
            </a:extLst>
          </p:cNvPr>
          <p:cNvCxnSpPr>
            <a:stCxn id="34" idx="6"/>
          </p:cNvCxnSpPr>
          <p:nvPr/>
        </p:nvCxnSpPr>
        <p:spPr>
          <a:xfrm>
            <a:off x="3375588"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C5FB22-94A4-4E82-9EFE-19B25BD61B99}"/>
              </a:ext>
            </a:extLst>
          </p:cNvPr>
          <p:cNvCxnSpPr/>
          <p:nvPr/>
        </p:nvCxnSpPr>
        <p:spPr>
          <a:xfrm>
            <a:off x="4804727"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2426D4-4C4F-4274-85C3-BEEAD9F20DE7}"/>
              </a:ext>
            </a:extLst>
          </p:cNvPr>
          <p:cNvCxnSpPr>
            <a:cxnSpLocks/>
            <a:stCxn id="39" idx="6"/>
          </p:cNvCxnSpPr>
          <p:nvPr/>
        </p:nvCxnSpPr>
        <p:spPr>
          <a:xfrm flipV="1">
            <a:off x="6207430" y="537460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6BE052-C81E-45C9-8142-966B505A6064}"/>
                  </a:ext>
                </a:extLst>
              </p:cNvPr>
              <p:cNvSpPr/>
              <p:nvPr/>
            </p:nvSpPr>
            <p:spPr>
              <a:xfrm>
                <a:off x="3909766" y="49246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38" name="Oval 37">
                <a:extLst>
                  <a:ext uri="{FF2B5EF4-FFF2-40B4-BE49-F238E27FC236}">
                    <a16:creationId xmlns:a16="http://schemas.microsoft.com/office/drawing/2014/main" id="{2A6BE052-C81E-45C9-8142-966B505A6064}"/>
                  </a:ext>
                </a:extLst>
              </p:cNvPr>
              <p:cNvSpPr>
                <a:spLocks noRot="1" noChangeAspect="1" noMove="1" noResize="1" noEditPoints="1" noAdjustHandles="1" noChangeArrowheads="1" noChangeShapeType="1" noTextEdit="1"/>
              </p:cNvSpPr>
              <p:nvPr/>
            </p:nvSpPr>
            <p:spPr>
              <a:xfrm>
                <a:off x="3909766" y="4924663"/>
                <a:ext cx="876300" cy="849086"/>
              </a:xfrm>
              <a:prstGeom prst="ellipse">
                <a:avLst/>
              </a:prstGeom>
              <a:blipFill>
                <a:blip r:embed="rId10"/>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744F8FE2-F7DC-4426-AE59-A0DCA04E9E0C}"/>
                  </a:ext>
                </a:extLst>
              </p:cNvPr>
              <p:cNvSpPr/>
              <p:nvPr/>
            </p:nvSpPr>
            <p:spPr>
              <a:xfrm>
                <a:off x="5331130" y="497546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39" name="Oval 38">
                <a:extLst>
                  <a:ext uri="{FF2B5EF4-FFF2-40B4-BE49-F238E27FC236}">
                    <a16:creationId xmlns:a16="http://schemas.microsoft.com/office/drawing/2014/main" id="{744F8FE2-F7DC-4426-AE59-A0DCA04E9E0C}"/>
                  </a:ext>
                </a:extLst>
              </p:cNvPr>
              <p:cNvSpPr>
                <a:spLocks noRot="1" noChangeAspect="1" noMove="1" noResize="1" noEditPoints="1" noAdjustHandles="1" noChangeArrowheads="1" noChangeShapeType="1" noTextEdit="1"/>
              </p:cNvSpPr>
              <p:nvPr/>
            </p:nvSpPr>
            <p:spPr>
              <a:xfrm>
                <a:off x="5331130" y="4975464"/>
                <a:ext cx="876300" cy="849086"/>
              </a:xfrm>
              <a:prstGeom prst="ellipse">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E56E122-4C55-40E8-8A91-51670E9A76BA}"/>
                  </a:ext>
                </a:extLst>
              </p:cNvPr>
              <p:cNvSpPr/>
              <p:nvPr/>
            </p:nvSpPr>
            <p:spPr>
              <a:xfrm>
                <a:off x="6764157" y="495006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40" name="Oval 39">
                <a:extLst>
                  <a:ext uri="{FF2B5EF4-FFF2-40B4-BE49-F238E27FC236}">
                    <a16:creationId xmlns:a16="http://schemas.microsoft.com/office/drawing/2014/main" id="{0E56E122-4C55-40E8-8A91-51670E9A76BA}"/>
                  </a:ext>
                </a:extLst>
              </p:cNvPr>
              <p:cNvSpPr>
                <a:spLocks noRot="1" noChangeAspect="1" noMove="1" noResize="1" noEditPoints="1" noAdjustHandles="1" noChangeArrowheads="1" noChangeShapeType="1" noTextEdit="1"/>
              </p:cNvSpPr>
              <p:nvPr/>
            </p:nvSpPr>
            <p:spPr>
              <a:xfrm>
                <a:off x="6764157" y="4950063"/>
                <a:ext cx="876300" cy="849086"/>
              </a:xfrm>
              <a:prstGeom prst="ellipse">
                <a:avLst/>
              </a:prstGeom>
              <a:blipFill>
                <a:blip r:embed="rId12"/>
                <a:stretch>
                  <a:fillRect/>
                </a:stretch>
              </a:blipFill>
              <a:ln w="38100"/>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02D446E-7A32-4937-AD78-CF60695B33AB}"/>
              </a:ext>
            </a:extLst>
          </p:cNvPr>
          <p:cNvCxnSpPr/>
          <p:nvPr/>
        </p:nvCxnSpPr>
        <p:spPr>
          <a:xfrm>
            <a:off x="1957335"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86C410E2-5493-4E01-96BC-B384F9DA8C07}"/>
                  </a:ext>
                </a:extLst>
              </p:cNvPr>
              <p:cNvSpPr/>
              <p:nvPr/>
            </p:nvSpPr>
            <p:spPr>
              <a:xfrm>
                <a:off x="8162972" y="497546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ℓ</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42" name="Oval 41">
                <a:extLst>
                  <a:ext uri="{FF2B5EF4-FFF2-40B4-BE49-F238E27FC236}">
                    <a16:creationId xmlns:a16="http://schemas.microsoft.com/office/drawing/2014/main" id="{86C410E2-5493-4E01-96BC-B384F9DA8C07}"/>
                  </a:ext>
                </a:extLst>
              </p:cNvPr>
              <p:cNvSpPr>
                <a:spLocks noRot="1" noChangeAspect="1" noMove="1" noResize="1" noEditPoints="1" noAdjustHandles="1" noChangeArrowheads="1" noChangeShapeType="1" noTextEdit="1"/>
              </p:cNvSpPr>
              <p:nvPr/>
            </p:nvSpPr>
            <p:spPr>
              <a:xfrm>
                <a:off x="8162972" y="4975464"/>
                <a:ext cx="876300" cy="849086"/>
              </a:xfrm>
              <a:prstGeom prst="ellipse">
                <a:avLst/>
              </a:prstGeom>
              <a:blipFill>
                <a:blip r:embed="rId13"/>
                <a:stretch>
                  <a:fillRect/>
                </a:stretch>
              </a:blipFill>
              <a:ln w="38100"/>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5F9A7CA-A780-4AFE-AE9B-82C7D047E83C}"/>
              </a:ext>
            </a:extLst>
          </p:cNvPr>
          <p:cNvCxnSpPr/>
          <p:nvPr/>
        </p:nvCxnSpPr>
        <p:spPr>
          <a:xfrm>
            <a:off x="7640457" y="537460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3E2F97-FD23-4BD1-BBF2-BB0518781FF2}"/>
              </a:ext>
            </a:extLst>
          </p:cNvPr>
          <p:cNvCxnSpPr>
            <a:cxnSpLocks/>
          </p:cNvCxnSpPr>
          <p:nvPr/>
        </p:nvCxnSpPr>
        <p:spPr>
          <a:xfrm flipV="1">
            <a:off x="9034640" y="534920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3607D-B8BB-481C-81EF-EA8655954D61}"/>
              </a:ext>
            </a:extLst>
          </p:cNvPr>
          <p:cNvSpPr/>
          <p:nvPr/>
        </p:nvSpPr>
        <p:spPr>
          <a:xfrm>
            <a:off x="562092" y="2209627"/>
            <a:ext cx="1132041" cy="553998"/>
          </a:xfrm>
          <a:prstGeom prst="rect">
            <a:avLst/>
          </a:prstGeom>
        </p:spPr>
        <p:txBody>
          <a:bodyPr wrap="none">
            <a:spAutoFit/>
          </a:bodyPr>
          <a:lstStyle/>
          <a:p>
            <a:r>
              <a:rPr lang="en-US" sz="3000" dirty="0" err="1"/>
              <a:t>dMHF</a:t>
            </a:r>
            <a:endParaRPr lang="en-US" sz="3000" dirty="0"/>
          </a:p>
        </p:txBody>
      </p:sp>
      <p:sp>
        <p:nvSpPr>
          <p:cNvPr id="46" name="Rectangle 45">
            <a:extLst>
              <a:ext uri="{FF2B5EF4-FFF2-40B4-BE49-F238E27FC236}">
                <a16:creationId xmlns:a16="http://schemas.microsoft.com/office/drawing/2014/main" id="{CCBA4A96-667D-4613-A44B-406AC7A59091}"/>
              </a:ext>
            </a:extLst>
          </p:cNvPr>
          <p:cNvSpPr/>
          <p:nvPr/>
        </p:nvSpPr>
        <p:spPr>
          <a:xfrm>
            <a:off x="572000" y="5072207"/>
            <a:ext cx="1018227" cy="553998"/>
          </a:xfrm>
          <a:prstGeom prst="rect">
            <a:avLst/>
          </a:prstGeom>
        </p:spPr>
        <p:txBody>
          <a:bodyPr wrap="none">
            <a:spAutoFit/>
          </a:bodyPr>
          <a:lstStyle/>
          <a:p>
            <a:r>
              <a:rPr lang="en-US" sz="3000" dirty="0" err="1"/>
              <a:t>iMHF</a:t>
            </a:r>
            <a:endParaRPr lang="en-US" sz="3000" dirty="0"/>
          </a:p>
        </p:txBody>
      </p:sp>
      <p:cxnSp>
        <p:nvCxnSpPr>
          <p:cNvPr id="48" name="Curved Connector 21">
            <a:extLst>
              <a:ext uri="{FF2B5EF4-FFF2-40B4-BE49-F238E27FC236}">
                <a16:creationId xmlns:a16="http://schemas.microsoft.com/office/drawing/2014/main" id="{4E913630-B3FC-40F2-9D17-97D26B88041B}"/>
              </a:ext>
            </a:extLst>
          </p:cNvPr>
          <p:cNvCxnSpPr/>
          <p:nvPr/>
        </p:nvCxnSpPr>
        <p:spPr>
          <a:xfrm rot="5400000" flipH="1" flipV="1">
            <a:off x="4354784" y="3536845"/>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21">
            <a:extLst>
              <a:ext uri="{FF2B5EF4-FFF2-40B4-BE49-F238E27FC236}">
                <a16:creationId xmlns:a16="http://schemas.microsoft.com/office/drawing/2014/main" id="{5657CD20-9BAD-4FF7-B673-9F9099832FA7}"/>
              </a:ext>
            </a:extLst>
          </p:cNvPr>
          <p:cNvCxnSpPr/>
          <p:nvPr/>
        </p:nvCxnSpPr>
        <p:spPr>
          <a:xfrm rot="5400000" flipH="1" flipV="1">
            <a:off x="7202176" y="3566373"/>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96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p:txBody>
              <a:bodyPr/>
              <a:lstStyle/>
              <a:p>
                <a:pPr marL="0" indent="0">
                  <a:buNone/>
                </a:pPr>
                <a:r>
                  <a:rPr lang="en-US" dirty="0"/>
                  <a:t>Family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where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𝜖</m:t>
                            </m:r>
                          </m:sup>
                        </m:sSup>
                      </m:e>
                    </m:d>
                  </m:oMath>
                </a14:m>
                <a:r>
                  <a:rPr lang="en-US" dirty="0"/>
                  <a:t> for </a:t>
                </a:r>
                <a:r>
                  <a:rPr lang="en-US" i="1" dirty="0"/>
                  <a:t>any</a:t>
                </a:r>
                <a:r>
                  <a:rPr lang="en-US" dirty="0"/>
                  <a:t> constant </a:t>
                </a:r>
                <a14:m>
                  <m:oMath xmlns:m="http://schemas.openxmlformats.org/officeDocument/2006/math">
                    <m:r>
                      <a:rPr lang="en-US">
                        <a:solidFill>
                          <a:srgbClr val="0070C0"/>
                        </a:solidFill>
                        <a:latin typeface="Cambria Math" panose="02040503050406030204" pitchFamily="18" charset="0"/>
                      </a:rPr>
                      <m:t>0&lt;</m:t>
                    </m:r>
                    <m:r>
                      <a:rPr lang="en-US" i="1">
                        <a:solidFill>
                          <a:srgbClr val="0070C0"/>
                        </a:solidFill>
                        <a:latin typeface="Cambria Math" panose="02040503050406030204" pitchFamily="18" charset="0"/>
                      </a:rPr>
                      <m:t>𝜖</m:t>
                    </m:r>
                    <m:r>
                      <a:rPr lang="en-US" i="1">
                        <a:solidFill>
                          <a:srgbClr val="0070C0"/>
                        </a:solidFill>
                        <a:latin typeface="Cambria Math" panose="02040503050406030204" pitchFamily="18" charset="0"/>
                      </a:rPr>
                      <m:t>&lt;1</m:t>
                    </m:r>
                  </m:oMath>
                </a14:m>
                <a:r>
                  <a:rPr lang="en-US" dirty="0"/>
                  <a:t> with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r>
                      <a:rPr lang="en-US" i="1">
                        <a:solidFill>
                          <a:srgbClr val="00B050"/>
                        </a:solidFill>
                        <a:latin typeface="Cambria Math" panose="02040503050406030204" pitchFamily="18" charset="0"/>
                      </a:rPr>
                      <m:t>)=</m:t>
                    </m:r>
                    <m:r>
                      <m:rPr>
                        <m:sty m:val="p"/>
                      </m:rPr>
                      <a:rPr lang="en-US">
                        <a:solidFill>
                          <a:srgbClr val="00B050"/>
                        </a:solidFill>
                        <a:latin typeface="Cambria Math" panose="02040503050406030204" pitchFamily="18" charset="0"/>
                      </a:rPr>
                      <m:t>Ω</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blipFill>
                <a:blip r:embed="rId4"/>
                <a:stretch>
                  <a:fillRect l="-1217" t="-2241"/>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04DAD696-FE1F-4FDF-8D4F-5ADD28600FEC}"/>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88DC525-2602-4B4E-A146-42BE363EA0BB}"/>
              </a:ext>
            </a:extLst>
          </p:cNvPr>
          <p:cNvSpPr/>
          <p:nvPr/>
        </p:nvSpPr>
        <p:spPr>
          <a:xfrm>
            <a:off x="2154776" y="31516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25" name="Oval 24">
            <a:extLst>
              <a:ext uri="{FF2B5EF4-FFF2-40B4-BE49-F238E27FC236}">
                <a16:creationId xmlns:a16="http://schemas.microsoft.com/office/drawing/2014/main" id="{59046295-95FB-459C-A6AB-804CC5903250}"/>
              </a:ext>
            </a:extLst>
          </p:cNvPr>
          <p:cNvSpPr/>
          <p:nvPr/>
        </p:nvSpPr>
        <p:spPr>
          <a:xfrm>
            <a:off x="3565254"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Oval 25">
            <a:extLst>
              <a:ext uri="{FF2B5EF4-FFF2-40B4-BE49-F238E27FC236}">
                <a16:creationId xmlns:a16="http://schemas.microsoft.com/office/drawing/2014/main" id="{8AC8CC72-D900-413A-A4BA-49D5404D251D}"/>
              </a:ext>
            </a:extLst>
          </p:cNvPr>
          <p:cNvSpPr/>
          <p:nvPr/>
        </p:nvSpPr>
        <p:spPr>
          <a:xfrm>
            <a:off x="5017046"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Oval 26">
            <a:extLst>
              <a:ext uri="{FF2B5EF4-FFF2-40B4-BE49-F238E27FC236}">
                <a16:creationId xmlns:a16="http://schemas.microsoft.com/office/drawing/2014/main" id="{E76D3704-9D10-42FC-BCCB-A851AED6FFCB}"/>
              </a:ext>
            </a:extLst>
          </p:cNvPr>
          <p:cNvSpPr/>
          <p:nvPr/>
        </p:nvSpPr>
        <p:spPr>
          <a:xfrm>
            <a:off x="6419645" y="315164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C73AF8ED-059E-40BB-93CC-395AC73731D8}"/>
                  </a:ext>
                </a:extLst>
              </p:cNvPr>
              <p:cNvSpPr/>
              <p:nvPr/>
            </p:nvSpPr>
            <p:spPr>
              <a:xfrm>
                <a:off x="9285699" y="313861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28" name="Oval 27">
                <a:extLst>
                  <a:ext uri="{FF2B5EF4-FFF2-40B4-BE49-F238E27FC236}">
                    <a16:creationId xmlns:a16="http://schemas.microsoft.com/office/drawing/2014/main" id="{C73AF8ED-059E-40BB-93CC-395AC73731D8}"/>
                  </a:ext>
                </a:extLst>
              </p:cNvPr>
              <p:cNvSpPr>
                <a:spLocks noRot="1" noChangeAspect="1" noMove="1" noResize="1" noEditPoints="1" noAdjustHandles="1" noChangeArrowheads="1" noChangeShapeType="1" noTextEdit="1"/>
              </p:cNvSpPr>
              <p:nvPr/>
            </p:nvSpPr>
            <p:spPr>
              <a:xfrm>
                <a:off x="9285699" y="3138617"/>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598846E7-20E2-4D3D-A782-95E87C37A0C6}"/>
              </a:ext>
            </a:extLst>
          </p:cNvPr>
          <p:cNvCxnSpPr>
            <a:cxnSpLocks/>
          </p:cNvCxnSpPr>
          <p:nvPr/>
        </p:nvCxnSpPr>
        <p:spPr>
          <a:xfrm flipV="1">
            <a:off x="10174405" y="355449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CB096D9-C598-4B7B-994F-E0D514EC8815}"/>
              </a:ext>
            </a:extLst>
          </p:cNvPr>
          <p:cNvSpPr/>
          <p:nvPr/>
        </p:nvSpPr>
        <p:spPr>
          <a:xfrm>
            <a:off x="7860416"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1" name="Straight Arrow Connector 30">
            <a:extLst>
              <a:ext uri="{FF2B5EF4-FFF2-40B4-BE49-F238E27FC236}">
                <a16:creationId xmlns:a16="http://schemas.microsoft.com/office/drawing/2014/main" id="{69D5604C-A623-4DF5-B58C-37453F8732E0}"/>
              </a:ext>
            </a:extLst>
          </p:cNvPr>
          <p:cNvCxnSpPr>
            <a:cxnSpLocks/>
          </p:cNvCxnSpPr>
          <p:nvPr/>
        </p:nvCxnSpPr>
        <p:spPr>
          <a:xfrm flipV="1">
            <a:off x="3031076" y="3576193"/>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BAA0ABD-5354-46AC-AA4C-8C67B9005B13}"/>
              </a:ext>
            </a:extLst>
          </p:cNvPr>
          <p:cNvCxnSpPr>
            <a:cxnSpLocks/>
          </p:cNvCxnSpPr>
          <p:nvPr/>
        </p:nvCxnSpPr>
        <p:spPr>
          <a:xfrm flipV="1">
            <a:off x="4448657" y="356316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0C8013-9C84-438E-B338-D0780B0F945C}"/>
              </a:ext>
            </a:extLst>
          </p:cNvPr>
          <p:cNvCxnSpPr>
            <a:cxnSpLocks/>
          </p:cNvCxnSpPr>
          <p:nvPr/>
        </p:nvCxnSpPr>
        <p:spPr>
          <a:xfrm flipV="1">
            <a:off x="5892030" y="354179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DEE53DF-5628-46A2-BA46-7CCBC9919550}"/>
              </a:ext>
            </a:extLst>
          </p:cNvPr>
          <p:cNvCxnSpPr>
            <a:cxnSpLocks/>
          </p:cNvCxnSpPr>
          <p:nvPr/>
        </p:nvCxnSpPr>
        <p:spPr>
          <a:xfrm flipV="1">
            <a:off x="8711107" y="357586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F5CCA91-F556-4A14-9379-055316D67B79}"/>
              </a:ext>
            </a:extLst>
          </p:cNvPr>
          <p:cNvCxnSpPr>
            <a:cxnSpLocks/>
          </p:cNvCxnSpPr>
          <p:nvPr/>
        </p:nvCxnSpPr>
        <p:spPr>
          <a:xfrm flipV="1">
            <a:off x="7293986" y="359351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951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1825625"/>
                <a:ext cx="10515600" cy="4351338"/>
              </a:xfrm>
            </p:spPr>
            <p:txBody>
              <a:bodyPr/>
              <a:lstStyle/>
              <a:p>
                <a:pPr marL="0" indent="0">
                  <a:buNone/>
                </a:pPr>
                <a:r>
                  <a:rPr lang="en-US" dirty="0"/>
                  <a:t>Family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where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𝜖</m:t>
                            </m:r>
                          </m:sup>
                        </m:sSup>
                      </m:e>
                    </m:d>
                  </m:oMath>
                </a14:m>
                <a:r>
                  <a:rPr lang="en-US" dirty="0"/>
                  <a:t> for </a:t>
                </a:r>
                <a:r>
                  <a:rPr lang="en-US" i="1" dirty="0"/>
                  <a:t>any</a:t>
                </a:r>
                <a:r>
                  <a:rPr lang="en-US" dirty="0"/>
                  <a:t> constant </a:t>
                </a:r>
                <a14:m>
                  <m:oMath xmlns:m="http://schemas.openxmlformats.org/officeDocument/2006/math">
                    <m:r>
                      <a:rPr lang="en-US">
                        <a:solidFill>
                          <a:srgbClr val="0070C0"/>
                        </a:solidFill>
                        <a:latin typeface="Cambria Math" panose="02040503050406030204" pitchFamily="18" charset="0"/>
                      </a:rPr>
                      <m:t>0&lt;</m:t>
                    </m:r>
                    <m:r>
                      <a:rPr lang="en-US" i="1">
                        <a:solidFill>
                          <a:srgbClr val="0070C0"/>
                        </a:solidFill>
                        <a:latin typeface="Cambria Math" panose="02040503050406030204" pitchFamily="18" charset="0"/>
                      </a:rPr>
                      <m:t>𝜖</m:t>
                    </m:r>
                    <m:r>
                      <a:rPr lang="en-US" i="1">
                        <a:solidFill>
                          <a:srgbClr val="0070C0"/>
                        </a:solidFill>
                        <a:latin typeface="Cambria Math" panose="02040503050406030204" pitchFamily="18" charset="0"/>
                      </a:rPr>
                      <m:t>&lt;1</m:t>
                    </m:r>
                  </m:oMath>
                </a14:m>
                <a:r>
                  <a:rPr lang="en-US" dirty="0"/>
                  <a:t> with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r>
                      <a:rPr lang="en-US" i="1">
                        <a:solidFill>
                          <a:srgbClr val="00B050"/>
                        </a:solidFill>
                        <a:latin typeface="Cambria Math" panose="02040503050406030204" pitchFamily="18" charset="0"/>
                      </a:rPr>
                      <m:t>)=</m:t>
                    </m:r>
                    <m:r>
                      <m:rPr>
                        <m:sty m:val="p"/>
                      </m:rPr>
                      <a:rPr lang="en-US">
                        <a:solidFill>
                          <a:srgbClr val="00B050"/>
                        </a:solidFill>
                        <a:latin typeface="Cambria Math" panose="02040503050406030204" pitchFamily="18" charset="0"/>
                      </a:rPr>
                      <m:t>Ω</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1217" t="-224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154776" y="52974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565254"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01704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419645" y="5297487"/>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285699" y="528445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285699" y="5284455"/>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174405" y="57003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86041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031076" y="572203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448657" y="57089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5892030" y="56876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711107" y="57216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293986" y="573934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97F209A-897B-494A-A6FB-DB9C06529130}"/>
              </a:ext>
            </a:extLst>
          </p:cNvPr>
          <p:cNvSpPr/>
          <p:nvPr/>
        </p:nvSpPr>
        <p:spPr>
          <a:xfrm>
            <a:off x="2154776" y="31516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27" name="Oval 26">
            <a:extLst>
              <a:ext uri="{FF2B5EF4-FFF2-40B4-BE49-F238E27FC236}">
                <a16:creationId xmlns:a16="http://schemas.microsoft.com/office/drawing/2014/main" id="{5422D77F-1ACB-4C16-BAC4-CCA06EA3BB6F}"/>
              </a:ext>
            </a:extLst>
          </p:cNvPr>
          <p:cNvSpPr/>
          <p:nvPr/>
        </p:nvSpPr>
        <p:spPr>
          <a:xfrm>
            <a:off x="3565254"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Oval 27">
            <a:extLst>
              <a:ext uri="{FF2B5EF4-FFF2-40B4-BE49-F238E27FC236}">
                <a16:creationId xmlns:a16="http://schemas.microsoft.com/office/drawing/2014/main" id="{11C5E625-22D5-44A5-B524-39B06878C692}"/>
              </a:ext>
            </a:extLst>
          </p:cNvPr>
          <p:cNvSpPr/>
          <p:nvPr/>
        </p:nvSpPr>
        <p:spPr>
          <a:xfrm>
            <a:off x="5017046"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Oval 28">
            <a:extLst>
              <a:ext uri="{FF2B5EF4-FFF2-40B4-BE49-F238E27FC236}">
                <a16:creationId xmlns:a16="http://schemas.microsoft.com/office/drawing/2014/main" id="{BCD59E0C-57D6-459D-A658-DB68F3B6CB63}"/>
              </a:ext>
            </a:extLst>
          </p:cNvPr>
          <p:cNvSpPr/>
          <p:nvPr/>
        </p:nvSpPr>
        <p:spPr>
          <a:xfrm>
            <a:off x="6419645" y="315164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28B9103F-0057-4573-B2B5-D5D807EDF713}"/>
                  </a:ext>
                </a:extLst>
              </p:cNvPr>
              <p:cNvSpPr/>
              <p:nvPr/>
            </p:nvSpPr>
            <p:spPr>
              <a:xfrm>
                <a:off x="9285699" y="313861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30" name="Oval 29">
                <a:extLst>
                  <a:ext uri="{FF2B5EF4-FFF2-40B4-BE49-F238E27FC236}">
                    <a16:creationId xmlns:a16="http://schemas.microsoft.com/office/drawing/2014/main" id="{28B9103F-0057-4573-B2B5-D5D807EDF713}"/>
                  </a:ext>
                </a:extLst>
              </p:cNvPr>
              <p:cNvSpPr>
                <a:spLocks noRot="1" noChangeAspect="1" noMove="1" noResize="1" noEditPoints="1" noAdjustHandles="1" noChangeArrowheads="1" noChangeShapeType="1" noTextEdit="1"/>
              </p:cNvSpPr>
              <p:nvPr/>
            </p:nvSpPr>
            <p:spPr>
              <a:xfrm>
                <a:off x="9285699" y="3138617"/>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0174405" y="355449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4D2091C-4780-4D2D-AAF7-49ECD0EE594E}"/>
              </a:ext>
            </a:extLst>
          </p:cNvPr>
          <p:cNvSpPr/>
          <p:nvPr/>
        </p:nvSpPr>
        <p:spPr>
          <a:xfrm>
            <a:off x="7860416" y="312624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3" name="Straight Arrow Connector 32">
            <a:extLst>
              <a:ext uri="{FF2B5EF4-FFF2-40B4-BE49-F238E27FC236}">
                <a16:creationId xmlns:a16="http://schemas.microsoft.com/office/drawing/2014/main" id="{7BE8F4AE-2011-4732-AFC2-3AFE000AE651}"/>
              </a:ext>
            </a:extLst>
          </p:cNvPr>
          <p:cNvCxnSpPr>
            <a:cxnSpLocks/>
          </p:cNvCxnSpPr>
          <p:nvPr/>
        </p:nvCxnSpPr>
        <p:spPr>
          <a:xfrm flipV="1">
            <a:off x="3031076" y="3576193"/>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521150-3461-465D-A155-1D27B432817C}"/>
              </a:ext>
            </a:extLst>
          </p:cNvPr>
          <p:cNvCxnSpPr>
            <a:cxnSpLocks/>
          </p:cNvCxnSpPr>
          <p:nvPr/>
        </p:nvCxnSpPr>
        <p:spPr>
          <a:xfrm flipV="1">
            <a:off x="4448657" y="356316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AECDB5-6341-4C67-B285-F8400E852349}"/>
              </a:ext>
            </a:extLst>
          </p:cNvPr>
          <p:cNvCxnSpPr>
            <a:cxnSpLocks/>
          </p:cNvCxnSpPr>
          <p:nvPr/>
        </p:nvCxnSpPr>
        <p:spPr>
          <a:xfrm flipV="1">
            <a:off x="5892030" y="354179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F8FA32-09BF-49BF-B7F1-361DFC199CFD}"/>
              </a:ext>
            </a:extLst>
          </p:cNvPr>
          <p:cNvCxnSpPr>
            <a:cxnSpLocks/>
          </p:cNvCxnSpPr>
          <p:nvPr/>
        </p:nvCxnSpPr>
        <p:spPr>
          <a:xfrm flipV="1">
            <a:off x="8711107" y="357586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210EB4D-0148-495C-8E97-DC2B41DC7FE5}"/>
              </a:ext>
            </a:extLst>
          </p:cNvPr>
          <p:cNvCxnSpPr>
            <a:cxnSpLocks/>
          </p:cNvCxnSpPr>
          <p:nvPr/>
        </p:nvCxnSpPr>
        <p:spPr>
          <a:xfrm flipV="1">
            <a:off x="7293986" y="3593510"/>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59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1825625"/>
                <a:ext cx="10515600" cy="4351338"/>
              </a:xfrm>
            </p:spPr>
            <p:txBody>
              <a:bodyPr/>
              <a:lstStyle/>
              <a:p>
                <a:pPr marL="0" indent="0">
                  <a:buNone/>
                </a:pPr>
                <a:r>
                  <a:rPr lang="en-US" dirty="0"/>
                  <a:t>Family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where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𝜖</m:t>
                            </m:r>
                          </m:sup>
                        </m:sSup>
                      </m:e>
                    </m:d>
                  </m:oMath>
                </a14:m>
                <a:r>
                  <a:rPr lang="en-US" dirty="0"/>
                  <a:t> for </a:t>
                </a:r>
                <a:r>
                  <a:rPr lang="en-US" i="1" dirty="0"/>
                  <a:t>any</a:t>
                </a:r>
                <a:r>
                  <a:rPr lang="en-US" dirty="0"/>
                  <a:t> constant </a:t>
                </a:r>
                <a14:m>
                  <m:oMath xmlns:m="http://schemas.openxmlformats.org/officeDocument/2006/math">
                    <m:r>
                      <a:rPr lang="en-US">
                        <a:solidFill>
                          <a:srgbClr val="0070C0"/>
                        </a:solidFill>
                        <a:latin typeface="Cambria Math" panose="02040503050406030204" pitchFamily="18" charset="0"/>
                      </a:rPr>
                      <m:t>0&lt;</m:t>
                    </m:r>
                    <m:r>
                      <a:rPr lang="en-US" i="1">
                        <a:solidFill>
                          <a:srgbClr val="0070C0"/>
                        </a:solidFill>
                        <a:latin typeface="Cambria Math" panose="02040503050406030204" pitchFamily="18" charset="0"/>
                      </a:rPr>
                      <m:t>𝜖</m:t>
                    </m:r>
                    <m:r>
                      <a:rPr lang="en-US" i="1">
                        <a:solidFill>
                          <a:srgbClr val="0070C0"/>
                        </a:solidFill>
                        <a:latin typeface="Cambria Math" panose="02040503050406030204" pitchFamily="18" charset="0"/>
                      </a:rPr>
                      <m:t>&lt;1</m:t>
                    </m:r>
                  </m:oMath>
                </a14:m>
                <a:r>
                  <a:rPr lang="en-US" dirty="0"/>
                  <a:t> with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r>
                      <a:rPr lang="en-US" i="1">
                        <a:solidFill>
                          <a:srgbClr val="00B050"/>
                        </a:solidFill>
                        <a:latin typeface="Cambria Math" panose="02040503050406030204" pitchFamily="18" charset="0"/>
                      </a:rPr>
                      <m:t>)=</m:t>
                    </m:r>
                    <m:r>
                      <m:rPr>
                        <m:sty m:val="p"/>
                      </m:rPr>
                      <a:rPr lang="en-US">
                        <a:solidFill>
                          <a:srgbClr val="00B050"/>
                        </a:solidFill>
                        <a:latin typeface="Cambria Math" panose="02040503050406030204" pitchFamily="18" charset="0"/>
                      </a:rPr>
                      <m:t>Ω</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1217" t="-224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154776" y="52974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565254"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01704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419645" y="5297487"/>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285699" y="528445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285699" y="5284455"/>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174405" y="57003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86041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031076" y="572203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448657" y="57089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5892030" y="56876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711107" y="57216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293986" y="573934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6984512" y="3228181"/>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582836" y="576538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151814"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151814" y="3228181"/>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693767"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693767" y="3228181"/>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232759"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771750"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771750" y="3228181"/>
                <a:ext cx="541954" cy="798286"/>
              </a:xfrm>
              <a:prstGeom prst="rect">
                <a:avLst/>
              </a:prstGeom>
              <a:blipFill>
                <a:blip r:embed="rId8"/>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609030" y="4214801"/>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609030" y="4214801"/>
                <a:ext cx="1247457" cy="523220"/>
              </a:xfrm>
              <a:prstGeom prst="rect">
                <a:avLst/>
              </a:prstGeom>
              <a:blipFill>
                <a:blip r:embed="rId9"/>
                <a:stretch>
                  <a:fillRect l="-10244" t="-10465" b="-3255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569506"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111459"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650451"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189442"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026722" y="4214801"/>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026722" y="4214801"/>
                <a:ext cx="1247457" cy="523220"/>
              </a:xfrm>
              <a:prstGeom prst="rect">
                <a:avLst/>
              </a:prstGeom>
              <a:blipFill>
                <a:blip r:embed="rId10"/>
                <a:stretch>
                  <a:fillRect l="-10294" t="-10465" b="-3255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861080"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403033"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8942025"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481016"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089035" y="4212984"/>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089035" y="4212984"/>
                <a:ext cx="1705980" cy="523220"/>
              </a:xfrm>
              <a:prstGeom prst="rect">
                <a:avLst/>
              </a:prstGeom>
              <a:blipFill>
                <a:blip r:embed="rId11"/>
                <a:stretch>
                  <a:fillRect l="-7500"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108478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1825625"/>
                <a:ext cx="10515600" cy="4351338"/>
              </a:xfrm>
            </p:spPr>
            <p:txBody>
              <a:bodyPr/>
              <a:lstStyle/>
              <a:p>
                <a:pPr marL="0" indent="0">
                  <a:buNone/>
                </a:pPr>
                <a:r>
                  <a:rPr lang="en-US" dirty="0"/>
                  <a:t>Family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where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𝜖</m:t>
                            </m:r>
                          </m:sup>
                        </m:sSup>
                      </m:e>
                    </m:d>
                  </m:oMath>
                </a14:m>
                <a:r>
                  <a:rPr lang="en-US" dirty="0"/>
                  <a:t> for </a:t>
                </a:r>
                <a:r>
                  <a:rPr lang="en-US" i="1" dirty="0"/>
                  <a:t>any</a:t>
                </a:r>
                <a:r>
                  <a:rPr lang="en-US" dirty="0"/>
                  <a:t> constant </a:t>
                </a:r>
                <a14:m>
                  <m:oMath xmlns:m="http://schemas.openxmlformats.org/officeDocument/2006/math">
                    <m:r>
                      <a:rPr lang="en-US">
                        <a:solidFill>
                          <a:srgbClr val="0070C0"/>
                        </a:solidFill>
                        <a:latin typeface="Cambria Math" panose="02040503050406030204" pitchFamily="18" charset="0"/>
                      </a:rPr>
                      <m:t>0&lt;</m:t>
                    </m:r>
                    <m:r>
                      <a:rPr lang="en-US" i="1">
                        <a:solidFill>
                          <a:srgbClr val="0070C0"/>
                        </a:solidFill>
                        <a:latin typeface="Cambria Math" panose="02040503050406030204" pitchFamily="18" charset="0"/>
                      </a:rPr>
                      <m:t>𝜖</m:t>
                    </m:r>
                    <m:r>
                      <a:rPr lang="en-US" i="1">
                        <a:solidFill>
                          <a:srgbClr val="0070C0"/>
                        </a:solidFill>
                        <a:latin typeface="Cambria Math" panose="02040503050406030204" pitchFamily="18" charset="0"/>
                      </a:rPr>
                      <m:t>&lt;1</m:t>
                    </m:r>
                  </m:oMath>
                </a14:m>
                <a:r>
                  <a:rPr lang="en-US" dirty="0"/>
                  <a:t> with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r>
                      <a:rPr lang="en-US" i="1">
                        <a:solidFill>
                          <a:srgbClr val="00B050"/>
                        </a:solidFill>
                        <a:latin typeface="Cambria Math" panose="02040503050406030204" pitchFamily="18" charset="0"/>
                      </a:rPr>
                      <m:t>)=</m:t>
                    </m:r>
                    <m:r>
                      <m:rPr>
                        <m:sty m:val="p"/>
                      </m:rPr>
                      <a:rPr lang="en-US">
                        <a:solidFill>
                          <a:srgbClr val="00B050"/>
                        </a:solidFill>
                        <a:latin typeface="Cambria Math" panose="02040503050406030204" pitchFamily="18" charset="0"/>
                      </a:rPr>
                      <m:t>Ω</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1217" t="-224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154776" y="52974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565254"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01704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419645" y="5297487"/>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285699" y="528445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285699" y="5284455"/>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174405" y="57003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86041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031076" y="572203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448657" y="57089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5892030" y="56876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711107" y="57216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293986" y="573934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6984512" y="3228181"/>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582836" y="576538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151814"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151814" y="3228181"/>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693767"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693767" y="3228181"/>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232759"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771750"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771750" y="3228181"/>
                <a:ext cx="541954" cy="798286"/>
              </a:xfrm>
              <a:prstGeom prst="rect">
                <a:avLst/>
              </a:prstGeom>
              <a:blipFill>
                <a:blip r:embed="rId8"/>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609030" y="4214801"/>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609030" y="4214801"/>
                <a:ext cx="1247457" cy="523220"/>
              </a:xfrm>
              <a:prstGeom prst="rect">
                <a:avLst/>
              </a:prstGeom>
              <a:blipFill>
                <a:blip r:embed="rId9"/>
                <a:stretch>
                  <a:fillRect l="-10244" t="-10465" b="-3255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569506"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111459"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650451"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189442"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026722" y="4214801"/>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026722" y="4214801"/>
                <a:ext cx="1247457" cy="523220"/>
              </a:xfrm>
              <a:prstGeom prst="rect">
                <a:avLst/>
              </a:prstGeom>
              <a:blipFill>
                <a:blip r:embed="rId10"/>
                <a:stretch>
                  <a:fillRect l="-10294" t="-10465" b="-3255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861080"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403033"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8942025"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481016"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089035" y="4212984"/>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089035" y="4212984"/>
                <a:ext cx="1705980" cy="523220"/>
              </a:xfrm>
              <a:prstGeom prst="rect">
                <a:avLst/>
              </a:prstGeom>
              <a:blipFill>
                <a:blip r:embed="rId11"/>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592926" y="4738021"/>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003404" y="4738021"/>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8942025" y="4736204"/>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406524" y="4732306"/>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538905" y="4748621"/>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494088" y="4766451"/>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476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4743215"/>
                <a:ext cx="10515600" cy="1527796"/>
              </a:xfrm>
            </p:spPr>
            <p:txBody>
              <a:bodyPr>
                <a:normAutofit/>
              </a:bodyPr>
              <a:lstStyle/>
              <a:p>
                <a:pPr marL="0" indent="0">
                  <a:buNone/>
                </a:pPr>
                <a:r>
                  <a:rPr lang="en-US" dirty="0"/>
                  <a:t>To compute labels </a:t>
                </a:r>
                <a14:m>
                  <m:oMath xmlns:m="http://schemas.openxmlformats.org/officeDocument/2006/math">
                    <m:r>
                      <a:rPr lang="en-US" b="0" i="1" smtClean="0">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+1</m:t>
                    </m:r>
                  </m:oMath>
                </a14:m>
                <a:r>
                  <a:rPr lang="en-US" dirty="0"/>
                  <a:t> to </a:t>
                </a:r>
                <a14:m>
                  <m:oMath xmlns:m="http://schemas.openxmlformats.org/officeDocument/2006/math">
                    <m:r>
                      <a:rPr lang="en-US" i="1" smtClean="0">
                        <a:solidFill>
                          <a:srgbClr val="0070C0"/>
                        </a:solidFill>
                        <a:latin typeface="Cambria Math" panose="02040503050406030204" pitchFamily="18" charset="0"/>
                      </a:rPr>
                      <m:t>2</m:t>
                    </m:r>
                    <m:r>
                      <a:rPr lang="en-US" i="1" smtClean="0">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b="0" i="1" smtClean="0">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(2) recompute labels of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when necessary</a:t>
                </a:r>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4743215"/>
                <a:ext cx="10515600" cy="1527796"/>
              </a:xfrm>
              <a:blipFill>
                <a:blip r:embed="rId4"/>
                <a:stretch>
                  <a:fillRect l="-1217" t="-637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727123" y="199004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269076" y="36830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679554"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13134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533945" y="3683005"/>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399999" y="366997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399999" y="3669973"/>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288705" y="40858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97471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145376" y="410754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562957" y="40945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6006330" y="40731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825407" y="41072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408286" y="412486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7098812" y="161369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697136" y="415090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266114"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266114" y="1613699"/>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808067"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808067" y="1613699"/>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347059"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886050"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886050" y="1613699"/>
                <a:ext cx="541954" cy="798286"/>
              </a:xfrm>
              <a:prstGeom prst="rect">
                <a:avLst/>
              </a:prstGeom>
              <a:blipFill>
                <a:blip r:embed="rId8"/>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723330" y="2600319"/>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723330" y="2600319"/>
                <a:ext cx="1247457" cy="523220"/>
              </a:xfrm>
              <a:prstGeom prst="rect">
                <a:avLst/>
              </a:prstGeom>
              <a:blipFill>
                <a:blip r:embed="rId9"/>
                <a:stretch>
                  <a:fillRect l="-10294" t="-11765" b="-3411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683806"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225759"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764751"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303742"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141022" y="2600319"/>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141022" y="2600319"/>
                <a:ext cx="1247457" cy="523220"/>
              </a:xfrm>
              <a:prstGeom prst="rect">
                <a:avLst/>
              </a:prstGeom>
              <a:blipFill>
                <a:blip r:embed="rId10"/>
                <a:stretch>
                  <a:fillRect l="-9756" t="-11765" b="-3411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975380"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517333"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9056325"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595316"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203335" y="2598502"/>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203335" y="2598502"/>
                <a:ext cx="1705980" cy="523220"/>
              </a:xfrm>
              <a:prstGeom prst="rect">
                <a:avLst/>
              </a:prstGeom>
              <a:blipFill>
                <a:blip r:embed="rId11"/>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707226" y="3123539"/>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117704" y="3123539"/>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9056325" y="3121722"/>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520824" y="3117824"/>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653205" y="3134139"/>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608388" y="3151969"/>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0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4743214"/>
                <a:ext cx="10515600" cy="1924331"/>
              </a:xfrm>
            </p:spPr>
            <p:txBody>
              <a:bodyPr>
                <a:normAutofit/>
              </a:bodyPr>
              <a:lstStyle/>
              <a:p>
                <a:pPr marL="0" indent="0">
                  <a:buNone/>
                </a:pPr>
                <a:r>
                  <a:rPr lang="en-US" dirty="0"/>
                  <a:t>To compute labels </a:t>
                </a:r>
                <a14:m>
                  <m:oMath xmlns:m="http://schemas.openxmlformats.org/officeDocument/2006/math">
                    <m:r>
                      <a:rPr lang="en-US" b="0" i="1" smtClean="0">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+1</m:t>
                    </m:r>
                  </m:oMath>
                </a14:m>
                <a:r>
                  <a:rPr lang="en-US" dirty="0"/>
                  <a:t> to </a:t>
                </a:r>
                <a14:m>
                  <m:oMath xmlns:m="http://schemas.openxmlformats.org/officeDocument/2006/math">
                    <m:r>
                      <a:rPr lang="en-US" i="1" smtClean="0">
                        <a:solidFill>
                          <a:srgbClr val="0070C0"/>
                        </a:solidFill>
                        <a:latin typeface="Cambria Math" panose="02040503050406030204" pitchFamily="18" charset="0"/>
                      </a:rPr>
                      <m:t>2</m:t>
                    </m:r>
                    <m:r>
                      <a:rPr lang="en-US" i="1" smtClean="0">
                        <a:solidFill>
                          <a:srgbClr val="0070C0"/>
                        </a:solidFill>
                        <a:latin typeface="Cambria Math" panose="02040503050406030204" pitchFamily="18" charset="0"/>
                      </a:rPr>
                      <m:t>𝑁</m:t>
                    </m:r>
                  </m:oMath>
                </a14:m>
                <a:r>
                  <a:rPr lang="en-US" dirty="0"/>
                  <a:t>, attacker should either </a:t>
                </a:r>
                <a:r>
                  <a:rPr lang="en-US" dirty="0">
                    <a:solidFill>
                      <a:srgbClr val="00B050"/>
                    </a:solidFill>
                  </a:rPr>
                  <a:t>(1) keep labels on nodes </a:t>
                </a:r>
                <a14:m>
                  <m:oMath xmlns:m="http://schemas.openxmlformats.org/officeDocument/2006/math">
                    <m:r>
                      <a:rPr lang="en-US" b="0" i="1" smtClean="0">
                        <a:solidFill>
                          <a:srgbClr val="00B050"/>
                        </a:solidFill>
                        <a:latin typeface="Cambria Math" panose="02040503050406030204" pitchFamily="18" charset="0"/>
                      </a:rPr>
                      <m:t>1</m:t>
                    </m:r>
                  </m:oMath>
                </a14:m>
                <a:r>
                  <a:rPr lang="en-US" dirty="0">
                    <a:solidFill>
                      <a:srgbClr val="00B050"/>
                    </a:solidFill>
                  </a:rPr>
                  <a:t> to </a:t>
                </a:r>
                <a14:m>
                  <m:oMath xmlns:m="http://schemas.openxmlformats.org/officeDocument/2006/math">
                    <m:r>
                      <a:rPr lang="en-US" i="1">
                        <a:solidFill>
                          <a:srgbClr val="00B050"/>
                        </a:solidFill>
                        <a:latin typeface="Cambria Math" panose="02040503050406030204" pitchFamily="18" charset="0"/>
                      </a:rPr>
                      <m:t>𝑁</m:t>
                    </m:r>
                  </m:oMath>
                </a14:m>
                <a:r>
                  <a:rPr lang="en-US" dirty="0">
                    <a:solidFill>
                      <a:srgbClr val="00B050"/>
                    </a:solidFill>
                  </a:rPr>
                  <a:t> throughout </a:t>
                </a:r>
                <a:r>
                  <a:rPr lang="en-US" dirty="0"/>
                  <a:t>or (2) recompute labels of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when necessary</a:t>
                </a:r>
              </a:p>
              <a:p>
                <a:pPr marL="0" indent="0">
                  <a:buNone/>
                </a:pPr>
                <a:r>
                  <a:rPr lang="en-US" dirty="0">
                    <a:solidFill>
                      <a:srgbClr val="00B050"/>
                    </a:solidFill>
                  </a:rPr>
                  <a:t>Cost is </a:t>
                </a:r>
                <a14:m>
                  <m:oMath xmlns:m="http://schemas.openxmlformats.org/officeDocument/2006/math">
                    <m:r>
                      <a:rPr lang="en-US" i="1">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m:t>
                    </m:r>
                    <m:r>
                      <m:rPr>
                        <m:sty m:val="p"/>
                      </m:rPr>
                      <a:rPr lang="en-US" b="0" i="0" smtClean="0">
                        <a:solidFill>
                          <a:srgbClr val="0070C0"/>
                        </a:solidFill>
                        <a:latin typeface="Cambria Math" panose="02040503050406030204" pitchFamily="18" charset="0"/>
                      </a:rPr>
                      <m:t>Ω</m:t>
                    </m:r>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𝑁</m:t>
                        </m:r>
                      </m:e>
                      <m:sup>
                        <m:r>
                          <a:rPr lang="en-US" b="0" i="1" smtClean="0">
                            <a:solidFill>
                              <a:srgbClr val="0070C0"/>
                            </a:solidFill>
                            <a:latin typeface="Cambria Math" panose="02040503050406030204" pitchFamily="18" charset="0"/>
                          </a:rPr>
                          <m:t>2</m:t>
                        </m:r>
                      </m:sup>
                    </m:sSup>
                    <m:r>
                      <a:rPr lang="en-US" b="0" i="1" smtClean="0">
                        <a:solidFill>
                          <a:srgbClr val="0070C0"/>
                        </a:solidFill>
                        <a:latin typeface="Cambria Math" panose="02040503050406030204" pitchFamily="18" charset="0"/>
                      </a:rPr>
                      <m:t>)</m:t>
                    </m:r>
                  </m:oMath>
                </a14:m>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4743214"/>
                <a:ext cx="10515600" cy="1924331"/>
              </a:xfrm>
              <a:blipFill>
                <a:blip r:embed="rId4"/>
                <a:stretch>
                  <a:fillRect l="-1217" t="-5063" b="-316"/>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727123" y="199004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269076" y="36830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679554"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13134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533945" y="3683005"/>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399999" y="366997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399999" y="3669973"/>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288705" y="40858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97471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145376" y="410754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562957" y="40945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6006330" y="40731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825407" y="41072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408286" y="412486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7098812" y="161369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697136" y="415090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266114"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266114" y="1613699"/>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808067"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808067" y="1613699"/>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347059"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886050"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886050" y="1613699"/>
                <a:ext cx="541954" cy="798286"/>
              </a:xfrm>
              <a:prstGeom prst="rect">
                <a:avLst/>
              </a:prstGeom>
              <a:blipFill>
                <a:blip r:embed="rId8"/>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723330" y="2600319"/>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723330" y="2600319"/>
                <a:ext cx="1247457" cy="523220"/>
              </a:xfrm>
              <a:prstGeom prst="rect">
                <a:avLst/>
              </a:prstGeom>
              <a:blipFill>
                <a:blip r:embed="rId9"/>
                <a:stretch>
                  <a:fillRect l="-10294" t="-11765" b="-3411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683806"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225759"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764751"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303742"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141022" y="2600319"/>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141022" y="2600319"/>
                <a:ext cx="1247457" cy="523220"/>
              </a:xfrm>
              <a:prstGeom prst="rect">
                <a:avLst/>
              </a:prstGeom>
              <a:blipFill>
                <a:blip r:embed="rId10"/>
                <a:stretch>
                  <a:fillRect l="-9756" t="-11765" b="-3411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975380"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517333"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9056325"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595316"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203335" y="2598502"/>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203335" y="2598502"/>
                <a:ext cx="1705980" cy="523220"/>
              </a:xfrm>
              <a:prstGeom prst="rect">
                <a:avLst/>
              </a:prstGeom>
              <a:blipFill>
                <a:blip r:embed="rId11"/>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707226" y="3123539"/>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117704" y="3123539"/>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9056325" y="3121722"/>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520824" y="3117824"/>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653205" y="3134139"/>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608388" y="3151969"/>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029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FB5EF-4EBE-432A-8F56-A406D20CC6EB}"/>
                  </a:ext>
                </a:extLst>
              </p:cNvPr>
              <p:cNvSpPr>
                <a:spLocks noGrp="1"/>
              </p:cNvSpPr>
              <p:nvPr>
                <p:ph idx="1"/>
              </p:nvPr>
            </p:nvSpPr>
            <p:spPr>
              <a:xfrm>
                <a:off x="838200" y="4743214"/>
                <a:ext cx="10515600" cy="2033503"/>
              </a:xfrm>
            </p:spPr>
            <p:txBody>
              <a:bodyPr>
                <a:normAutofit/>
              </a:bodyPr>
              <a:lstStyle/>
              <a:p>
                <a:pPr marL="0" indent="0">
                  <a:buNone/>
                </a:pPr>
                <a:r>
                  <a:rPr lang="en-US" dirty="0"/>
                  <a:t>To compute labels </a:t>
                </a:r>
                <a14:m>
                  <m:oMath xmlns:m="http://schemas.openxmlformats.org/officeDocument/2006/math">
                    <m:r>
                      <a:rPr lang="en-US" b="0" i="1" smtClean="0">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+1</m:t>
                    </m:r>
                  </m:oMath>
                </a14:m>
                <a:r>
                  <a:rPr lang="en-US" dirty="0"/>
                  <a:t> to </a:t>
                </a:r>
                <a14:m>
                  <m:oMath xmlns:m="http://schemas.openxmlformats.org/officeDocument/2006/math">
                    <m:r>
                      <a:rPr lang="en-US" i="1" smtClean="0">
                        <a:solidFill>
                          <a:srgbClr val="0070C0"/>
                        </a:solidFill>
                        <a:latin typeface="Cambria Math" panose="02040503050406030204" pitchFamily="18" charset="0"/>
                      </a:rPr>
                      <m:t>2</m:t>
                    </m:r>
                    <m:r>
                      <a:rPr lang="en-US" i="1" smtClean="0">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b="0" i="1" smtClean="0">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a:t>
                </a:r>
                <a:r>
                  <a:rPr lang="en-US" dirty="0">
                    <a:solidFill>
                      <a:srgbClr val="FF0000"/>
                    </a:solidFill>
                  </a:rPr>
                  <a:t>(2) recompute labels of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when necessary</a:t>
                </a:r>
              </a:p>
              <a:p>
                <a:pPr marL="0" indent="0">
                  <a:buNone/>
                </a:pPr>
                <a:r>
                  <a:rPr lang="en-US" dirty="0">
                    <a:solidFill>
                      <a:srgbClr val="FF0000"/>
                    </a:solidFill>
                  </a:rPr>
                  <a:t>Design the graph on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to be very expensive to recompute!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01FB5EF-4EBE-432A-8F56-A406D20CC6EB}"/>
                  </a:ext>
                </a:extLst>
              </p:cNvPr>
              <p:cNvSpPr>
                <a:spLocks noGrp="1" noRot="1" noChangeAspect="1" noMove="1" noResize="1" noEditPoints="1" noAdjustHandles="1" noChangeArrowheads="1" noChangeShapeType="1" noTextEdit="1"/>
              </p:cNvSpPr>
              <p:nvPr>
                <p:ph idx="1"/>
              </p:nvPr>
            </p:nvSpPr>
            <p:spPr>
              <a:xfrm>
                <a:off x="838200" y="4743214"/>
                <a:ext cx="10515600" cy="2033503"/>
              </a:xfrm>
              <a:blipFill>
                <a:blip r:embed="rId4"/>
                <a:stretch>
                  <a:fillRect l="-1217" t="-479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727123" y="199004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269076" y="36830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679554"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13134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533945" y="3683005"/>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399999" y="366997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399999" y="3669973"/>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288705" y="40858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97471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145376" y="410754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562957" y="40945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6006330" y="40731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825407" y="41072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408286" y="412486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7098812" y="161369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697136" y="415090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266114"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266114" y="1613699"/>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808067"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808067" y="1613699"/>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347059"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886050"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886050" y="1613699"/>
                <a:ext cx="541954" cy="798286"/>
              </a:xfrm>
              <a:prstGeom prst="rect">
                <a:avLst/>
              </a:prstGeom>
              <a:blipFill>
                <a:blip r:embed="rId8"/>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723330" y="2600319"/>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723330" y="2600319"/>
                <a:ext cx="1247457" cy="523220"/>
              </a:xfrm>
              <a:prstGeom prst="rect">
                <a:avLst/>
              </a:prstGeom>
              <a:blipFill>
                <a:blip r:embed="rId9"/>
                <a:stretch>
                  <a:fillRect l="-10294" t="-11765" b="-3411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683806"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225759"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764751"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303742"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141022" y="2600319"/>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141022" y="2600319"/>
                <a:ext cx="1247457" cy="523220"/>
              </a:xfrm>
              <a:prstGeom prst="rect">
                <a:avLst/>
              </a:prstGeom>
              <a:blipFill>
                <a:blip r:embed="rId10"/>
                <a:stretch>
                  <a:fillRect l="-9756" t="-11765" b="-3411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975380"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517333"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9056325"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595316"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203335" y="2598502"/>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203335" y="2598502"/>
                <a:ext cx="1705980" cy="523220"/>
              </a:xfrm>
              <a:prstGeom prst="rect">
                <a:avLst/>
              </a:prstGeom>
              <a:blipFill>
                <a:blip r:embed="rId11"/>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707226" y="3123539"/>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117704" y="3123539"/>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9056325" y="3121722"/>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520824" y="3117824"/>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653205" y="3134139"/>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608388" y="3151969"/>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24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7501F0-5AA3-47AA-A242-4BE99DC82F36}"/>
                  </a:ext>
                </a:extLst>
              </p:cNvPr>
              <p:cNvSpPr>
                <a:spLocks noGrp="1"/>
              </p:cNvSpPr>
              <p:nvPr>
                <p:ph idx="1"/>
              </p:nvPr>
            </p:nvSpPr>
            <p:spPr/>
            <p:txBody>
              <a:bodyPr>
                <a:normAutofit/>
              </a:bodyPr>
              <a:lstStyle/>
              <a:p>
                <a:pPr marL="0" indent="0">
                  <a:buNone/>
                </a:pPr>
                <a:r>
                  <a:rPr lang="en-US" sz="3000" dirty="0"/>
                  <a:t>MHF is a function that has high cumulative memory complexity (</a:t>
                </a:r>
                <a14:m>
                  <m:oMath xmlns:m="http://schemas.openxmlformats.org/officeDocument/2006/math">
                    <m:r>
                      <a:rPr lang="en-US" sz="3000" i="1" smtClean="0">
                        <a:solidFill>
                          <a:schemeClr val="accent1"/>
                        </a:solidFill>
                        <a:latin typeface="Cambria Math" panose="02040503050406030204" pitchFamily="18" charset="0"/>
                      </a:rPr>
                      <m:t>𝑐𝑐</m:t>
                    </m:r>
                  </m:oMath>
                </a14:m>
                <a:r>
                  <a:rPr lang="en-US" sz="3000" dirty="0"/>
                  <a:t>) when computed by any (parallel) algorithm</a:t>
                </a:r>
              </a:p>
              <a:p>
                <a:pPr marL="0" indent="0">
                  <a:buNone/>
                </a:pPr>
                <a:endParaRPr lang="en-US" sz="3000" dirty="0"/>
              </a:p>
              <a:p>
                <a:pPr marL="0" indent="0">
                  <a:buNone/>
                </a:pPr>
                <a:r>
                  <a:rPr lang="en-US" sz="3000" dirty="0">
                    <a:solidFill>
                      <a:srgbClr val="C00000"/>
                    </a:solidFill>
                  </a:rPr>
                  <a:t>Amortization</a:t>
                </a:r>
                <a:r>
                  <a:rPr lang="en-US" sz="3000" dirty="0"/>
                  <a:t>: Metric that scales to the memory cost of computing function on </a:t>
                </a:r>
                <a14:m>
                  <m:oMath xmlns:m="http://schemas.openxmlformats.org/officeDocument/2006/math">
                    <m:r>
                      <a:rPr lang="en-US" sz="3000" b="0" i="1" smtClean="0">
                        <a:solidFill>
                          <a:schemeClr val="accent1"/>
                        </a:solidFill>
                        <a:latin typeface="Cambria Math" panose="02040503050406030204" pitchFamily="18" charset="0"/>
                      </a:rPr>
                      <m:t>𝑚</m:t>
                    </m:r>
                  </m:oMath>
                </a14:m>
                <a:r>
                  <a:rPr lang="en-US" sz="3000" dirty="0"/>
                  <a:t> inputs [AS15]</a:t>
                </a:r>
              </a:p>
              <a:p>
                <a:pPr marL="0" indent="0">
                  <a:buNone/>
                </a:pPr>
                <a:r>
                  <a:rPr lang="en-US" sz="3000" dirty="0">
                    <a:solidFill>
                      <a:srgbClr val="C00000"/>
                    </a:solidFill>
                  </a:rPr>
                  <a:t>Application</a:t>
                </a:r>
                <a:r>
                  <a:rPr lang="en-US" sz="3000" dirty="0"/>
                  <a:t>: Password hashing (want to ensure cost of checking millions/billions of password guesses is prohibitively high for attacker)</a:t>
                </a:r>
              </a:p>
            </p:txBody>
          </p:sp>
        </mc:Choice>
        <mc:Fallback xmlns="">
          <p:sp>
            <p:nvSpPr>
              <p:cNvPr id="3" name="Content Placeholder 2">
                <a:extLst>
                  <a:ext uri="{FF2B5EF4-FFF2-40B4-BE49-F238E27FC236}">
                    <a16:creationId xmlns:a16="http://schemas.microsoft.com/office/drawing/2014/main" id="{C97501F0-5AA3-47AA-A242-4BE99DC82F36}"/>
                  </a:ext>
                </a:extLst>
              </p:cNvPr>
              <p:cNvSpPr>
                <a:spLocks noGrp="1" noRot="1" noChangeAspect="1" noMove="1" noResize="1" noEditPoints="1" noAdjustHandles="1" noChangeArrowheads="1" noChangeShapeType="1" noTextEdit="1"/>
              </p:cNvSpPr>
              <p:nvPr>
                <p:ph idx="1"/>
              </p:nvPr>
            </p:nvSpPr>
            <p:spPr>
              <a:blipFill>
                <a:blip r:embed="rId3"/>
                <a:stretch>
                  <a:fillRect l="-1391" t="-2801" r="-98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62F41377-87C1-4783-844A-3574C965025E}"/>
              </a:ext>
            </a:extLst>
          </p:cNvPr>
          <p:cNvSpPr>
            <a:spLocks noGrp="1"/>
          </p:cNvSpPr>
          <p:nvPr>
            <p:ph type="title"/>
          </p:nvPr>
        </p:nvSpPr>
        <p:spPr>
          <a:xfrm>
            <a:off x="838200" y="365125"/>
            <a:ext cx="10855960" cy="1325563"/>
          </a:xfrm>
        </p:spPr>
        <p:txBody>
          <a:bodyPr/>
          <a:lstStyle/>
          <a:p>
            <a:r>
              <a:rPr lang="en-US" dirty="0">
                <a:solidFill>
                  <a:srgbClr val="C00000"/>
                </a:solidFill>
              </a:rPr>
              <a:t>Memory Hard Functions [ABMW05, Percival09]</a:t>
            </a:r>
          </a:p>
        </p:txBody>
      </p:sp>
    </p:spTree>
    <p:extLst>
      <p:ext uri="{BB962C8B-B14F-4D97-AF65-F5344CB8AC3E}">
        <p14:creationId xmlns:p14="http://schemas.microsoft.com/office/powerpoint/2010/main" val="2472748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727123" y="199004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269076" y="36830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679554"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13134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533945" y="3683005"/>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399999" y="366997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399999" y="3669973"/>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288705" y="40858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97471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145376" y="410754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562957" y="40945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6006330" y="40731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825407" y="41072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408286" y="412486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7098812" y="161369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697136" y="415090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266114"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266114" y="1613699"/>
                <a:ext cx="541954" cy="798286"/>
              </a:xfrm>
              <a:prstGeom prst="rect">
                <a:avLst/>
              </a:prstGeom>
              <a:blipFill>
                <a:blip r:embed="rId5"/>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808067"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808067" y="1613699"/>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347059"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886050"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886050" y="1613699"/>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723330" y="2600319"/>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723330" y="2600319"/>
                <a:ext cx="1247457" cy="523220"/>
              </a:xfrm>
              <a:prstGeom prst="rect">
                <a:avLst/>
              </a:prstGeom>
              <a:blipFill>
                <a:blip r:embed="rId8"/>
                <a:stretch>
                  <a:fillRect l="-10294" t="-11765" b="-3411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683806"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225759"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764751"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303742"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141022" y="2600319"/>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141022" y="2600319"/>
                <a:ext cx="1247457" cy="523220"/>
              </a:xfrm>
              <a:prstGeom prst="rect">
                <a:avLst/>
              </a:prstGeom>
              <a:blipFill>
                <a:blip r:embed="rId9"/>
                <a:stretch>
                  <a:fillRect l="-9756" t="-11765" b="-3411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975380"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517333"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9056325"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595316"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203335" y="2598502"/>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203335" y="2598502"/>
                <a:ext cx="1705980" cy="523220"/>
              </a:xfrm>
              <a:prstGeom prst="rect">
                <a:avLst/>
              </a:prstGeom>
              <a:blipFill>
                <a:blip r:embed="rId10"/>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707226" y="3123539"/>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117704" y="3123539"/>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9056325" y="3121722"/>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520824" y="3117824"/>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653205" y="3134139"/>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608388" y="3151969"/>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hought Bubble: Cloud 57">
            <a:extLst>
              <a:ext uri="{FF2B5EF4-FFF2-40B4-BE49-F238E27FC236}">
                <a16:creationId xmlns:a16="http://schemas.microsoft.com/office/drawing/2014/main" id="{4E12BF08-4843-457A-9A2C-3AD727A0DD68}"/>
              </a:ext>
            </a:extLst>
          </p:cNvPr>
          <p:cNvSpPr/>
          <p:nvPr/>
        </p:nvSpPr>
        <p:spPr>
          <a:xfrm>
            <a:off x="1488648" y="1588328"/>
            <a:ext cx="4393634" cy="1758088"/>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Grates [Sch83]</a:t>
            </a:r>
          </a:p>
        </p:txBody>
      </p:sp>
      <p:sp>
        <p:nvSpPr>
          <p:cNvPr id="59" name="Thought Bubble: Cloud 58">
            <a:extLst>
              <a:ext uri="{FF2B5EF4-FFF2-40B4-BE49-F238E27FC236}">
                <a16:creationId xmlns:a16="http://schemas.microsoft.com/office/drawing/2014/main" id="{E5ECD69D-D386-4057-ABE6-4983D3E4B71E}"/>
              </a:ext>
            </a:extLst>
          </p:cNvPr>
          <p:cNvSpPr/>
          <p:nvPr/>
        </p:nvSpPr>
        <p:spPr>
          <a:xfrm>
            <a:off x="5532252" y="1525212"/>
            <a:ext cx="5002398" cy="1758088"/>
          </a:xfrm>
          <a:prstGeom prst="cloudCallout">
            <a:avLst>
              <a:gd name="adj1" fmla="val 29897"/>
              <a:gd name="adj2" fmla="val 6087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Superconcentrators</a:t>
            </a:r>
            <a:r>
              <a:rPr lang="en-US" sz="3000" dirty="0">
                <a:solidFill>
                  <a:schemeClr val="tx1"/>
                </a:solidFill>
              </a:rPr>
              <a:t> [Pip77,LT82]</a:t>
            </a:r>
          </a:p>
        </p:txBody>
      </p:sp>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55268652-6F99-4611-9C14-3C863FDF2619}"/>
                  </a:ext>
                </a:extLst>
              </p:cNvPr>
              <p:cNvSpPr txBox="1">
                <a:spLocks/>
              </p:cNvSpPr>
              <p:nvPr/>
            </p:nvSpPr>
            <p:spPr>
              <a:xfrm>
                <a:off x="838200" y="4743214"/>
                <a:ext cx="10515600" cy="2033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compute labels </a:t>
                </a:r>
                <a14:m>
                  <m:oMath xmlns:m="http://schemas.openxmlformats.org/officeDocument/2006/math">
                    <m:r>
                      <a:rPr lang="en-US" i="1">
                        <a:solidFill>
                          <a:srgbClr val="0070C0"/>
                        </a:solidFill>
                        <a:latin typeface="Cambria Math" panose="02040503050406030204" pitchFamily="18" charset="0"/>
                      </a:rPr>
                      <m:t>𝑁</m:t>
                    </m:r>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a:t>
                </a:r>
                <a:r>
                  <a:rPr lang="en-US" dirty="0">
                    <a:solidFill>
                      <a:srgbClr val="FF0000"/>
                    </a:solidFill>
                  </a:rPr>
                  <a:t>(2) recompute labels of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when necessary</a:t>
                </a:r>
              </a:p>
              <a:p>
                <a:pPr marL="0" indent="0">
                  <a:buNone/>
                </a:pPr>
                <a:r>
                  <a:rPr lang="en-US" dirty="0">
                    <a:solidFill>
                      <a:srgbClr val="FF0000"/>
                    </a:solidFill>
                  </a:rPr>
                  <a:t>Design the graph on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to be very expensive to recompute!</a:t>
                </a:r>
              </a:p>
            </p:txBody>
          </p:sp>
        </mc:Choice>
        <mc:Fallback xmlns="">
          <p:sp>
            <p:nvSpPr>
              <p:cNvPr id="61" name="Content Placeholder 2">
                <a:extLst>
                  <a:ext uri="{FF2B5EF4-FFF2-40B4-BE49-F238E27FC236}">
                    <a16:creationId xmlns:a16="http://schemas.microsoft.com/office/drawing/2014/main" id="{55268652-6F99-4611-9C14-3C863FDF2619}"/>
                  </a:ext>
                </a:extLst>
              </p:cNvPr>
              <p:cNvSpPr txBox="1">
                <a:spLocks noRot="1" noChangeAspect="1" noMove="1" noResize="1" noEditPoints="1" noAdjustHandles="1" noChangeArrowheads="1" noChangeShapeType="1" noTextEdit="1"/>
              </p:cNvSpPr>
              <p:nvPr/>
            </p:nvSpPr>
            <p:spPr>
              <a:xfrm>
                <a:off x="838200" y="4743214"/>
                <a:ext cx="10515600" cy="2033503"/>
              </a:xfrm>
              <a:prstGeom prst="rect">
                <a:avLst/>
              </a:prstGeom>
              <a:blipFill>
                <a:blip r:embed="rId11"/>
                <a:stretch>
                  <a:fillRect l="-1217" t="-4790"/>
                </a:stretch>
              </a:blipFill>
            </p:spPr>
            <p:txBody>
              <a:bodyPr/>
              <a:lstStyle/>
              <a:p>
                <a:r>
                  <a:rPr lang="en-US">
                    <a:noFill/>
                  </a:rPr>
                  <a:t> </a:t>
                </a:r>
              </a:p>
            </p:txBody>
          </p:sp>
        </mc:Fallback>
      </mc:AlternateContent>
      <p:sp>
        <p:nvSpPr>
          <p:cNvPr id="62" name="Thought Bubble: Cloud 61">
            <a:extLst>
              <a:ext uri="{FF2B5EF4-FFF2-40B4-BE49-F238E27FC236}">
                <a16:creationId xmlns:a16="http://schemas.microsoft.com/office/drawing/2014/main" id="{3D58383B-1FF6-4944-9495-ECF7472490E6}"/>
              </a:ext>
            </a:extLst>
          </p:cNvPr>
          <p:cNvSpPr/>
          <p:nvPr/>
        </p:nvSpPr>
        <p:spPr>
          <a:xfrm>
            <a:off x="3509916" y="3228504"/>
            <a:ext cx="4393634" cy="1758088"/>
          </a:xfrm>
          <a:prstGeom prst="cloudCallout">
            <a:avLst>
              <a:gd name="adj1" fmla="val -35401"/>
              <a:gd name="adj2" fmla="val -1089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Amenable to shuffling</a:t>
            </a:r>
          </a:p>
        </p:txBody>
      </p:sp>
    </p:spTree>
    <p:extLst>
      <p:ext uri="{BB962C8B-B14F-4D97-AF65-F5344CB8AC3E}">
        <p14:creationId xmlns:p14="http://schemas.microsoft.com/office/powerpoint/2010/main" val="1940928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BBFAC8A-FC37-41B3-A58C-08554A723E7B}"/>
                  </a:ext>
                </a:extLst>
              </p:cNvPr>
              <p:cNvSpPr>
                <a:spLocks noGrp="1"/>
              </p:cNvSpPr>
              <p:nvPr>
                <p:ph type="title"/>
              </p:nvPr>
            </p:nvSpPr>
            <p:spPr/>
            <p:txBody>
              <a:bodyPr/>
              <a:lstStyle/>
              <a:p>
                <a:r>
                  <a:rPr lang="en-US" dirty="0">
                    <a:solidFill>
                      <a:srgbClr val="C00000"/>
                    </a:solidFill>
                  </a:rPr>
                  <a:t>Maximally Hard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0BBFAC8A-FC37-41B3-A58C-08554A723E7B}"/>
                  </a:ext>
                </a:extLst>
              </p:cNvPr>
              <p:cNvSpPr>
                <a:spLocks noGrp="1" noRot="1" noChangeAspect="1" noMove="1" noResize="1" noEditPoints="1" noAdjustHandles="1" noChangeArrowheads="1" noChangeShapeType="1" noTextEdit="1"/>
              </p:cNvSpPr>
              <p:nvPr>
                <p:ph type="title"/>
              </p:nvPr>
            </p:nvSpPr>
            <p:spPr>
              <a:blipFill>
                <a:blip r:embed="rId3"/>
                <a:stretch>
                  <a:fillRect l="-2377" r="-191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4F27EC-A9F8-4967-9F86-CB8EEACA86A5}"/>
              </a:ext>
            </a:extLst>
          </p:cNvPr>
          <p:cNvCxnSpPr/>
          <p:nvPr/>
        </p:nvCxnSpPr>
        <p:spPr>
          <a:xfrm>
            <a:off x="1727123" y="199004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4F89D86-6893-4D4B-99A0-37EA294C07E1}"/>
              </a:ext>
            </a:extLst>
          </p:cNvPr>
          <p:cNvSpPr/>
          <p:nvPr/>
        </p:nvSpPr>
        <p:spPr>
          <a:xfrm>
            <a:off x="2269076" y="36830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15" name="Oval 14">
            <a:extLst>
              <a:ext uri="{FF2B5EF4-FFF2-40B4-BE49-F238E27FC236}">
                <a16:creationId xmlns:a16="http://schemas.microsoft.com/office/drawing/2014/main" id="{B2BED319-BE52-4FEB-BD97-F7AFFC26D657}"/>
              </a:ext>
            </a:extLst>
          </p:cNvPr>
          <p:cNvSpPr/>
          <p:nvPr/>
        </p:nvSpPr>
        <p:spPr>
          <a:xfrm>
            <a:off x="3679554"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Oval 15">
            <a:extLst>
              <a:ext uri="{FF2B5EF4-FFF2-40B4-BE49-F238E27FC236}">
                <a16:creationId xmlns:a16="http://schemas.microsoft.com/office/drawing/2014/main" id="{64FD3345-F209-4271-A355-0C828D2EA5B7}"/>
              </a:ext>
            </a:extLst>
          </p:cNvPr>
          <p:cNvSpPr/>
          <p:nvPr/>
        </p:nvSpPr>
        <p:spPr>
          <a:xfrm>
            <a:off x="513134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Oval 16">
            <a:extLst>
              <a:ext uri="{FF2B5EF4-FFF2-40B4-BE49-F238E27FC236}">
                <a16:creationId xmlns:a16="http://schemas.microsoft.com/office/drawing/2014/main" id="{C7FC38BB-0522-421F-8ED5-DDD1DD69AEFD}"/>
              </a:ext>
            </a:extLst>
          </p:cNvPr>
          <p:cNvSpPr/>
          <p:nvPr/>
        </p:nvSpPr>
        <p:spPr>
          <a:xfrm>
            <a:off x="6533945" y="3683005"/>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4105022A-95AD-4FED-A635-6C40044CB729}"/>
                  </a:ext>
                </a:extLst>
              </p:cNvPr>
              <p:cNvSpPr/>
              <p:nvPr/>
            </p:nvSpPr>
            <p:spPr>
              <a:xfrm>
                <a:off x="9399999" y="366997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19" name="Oval 18">
                <a:extLst>
                  <a:ext uri="{FF2B5EF4-FFF2-40B4-BE49-F238E27FC236}">
                    <a16:creationId xmlns:a16="http://schemas.microsoft.com/office/drawing/2014/main" id="{4105022A-95AD-4FED-A635-6C40044CB729}"/>
                  </a:ext>
                </a:extLst>
              </p:cNvPr>
              <p:cNvSpPr>
                <a:spLocks noRot="1" noChangeAspect="1" noMove="1" noResize="1" noEditPoints="1" noAdjustHandles="1" noChangeArrowheads="1" noChangeShapeType="1" noTextEdit="1"/>
              </p:cNvSpPr>
              <p:nvPr/>
            </p:nvSpPr>
            <p:spPr>
              <a:xfrm>
                <a:off x="9399999" y="3669973"/>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945E91B-A9A0-4039-8CFB-A1A148635B1F}"/>
              </a:ext>
            </a:extLst>
          </p:cNvPr>
          <p:cNvCxnSpPr>
            <a:cxnSpLocks/>
          </p:cNvCxnSpPr>
          <p:nvPr/>
        </p:nvCxnSpPr>
        <p:spPr>
          <a:xfrm flipV="1">
            <a:off x="10288705" y="40858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6DF36BA-DA32-4E47-A323-DA95BD9C156D}"/>
              </a:ext>
            </a:extLst>
          </p:cNvPr>
          <p:cNvSpPr/>
          <p:nvPr/>
        </p:nvSpPr>
        <p:spPr>
          <a:xfrm>
            <a:off x="7974716" y="365760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8" name="Straight Arrow Connector 17">
            <a:extLst>
              <a:ext uri="{FF2B5EF4-FFF2-40B4-BE49-F238E27FC236}">
                <a16:creationId xmlns:a16="http://schemas.microsoft.com/office/drawing/2014/main" id="{E85BDF98-9624-4AF2-B2BE-B05ADF9D36E6}"/>
              </a:ext>
            </a:extLst>
          </p:cNvPr>
          <p:cNvCxnSpPr>
            <a:cxnSpLocks/>
          </p:cNvCxnSpPr>
          <p:nvPr/>
        </p:nvCxnSpPr>
        <p:spPr>
          <a:xfrm flipV="1">
            <a:off x="3145376" y="4107549"/>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D5DEC2-7A9C-43FD-9CFF-6BD15E0B9769}"/>
              </a:ext>
            </a:extLst>
          </p:cNvPr>
          <p:cNvCxnSpPr>
            <a:cxnSpLocks/>
          </p:cNvCxnSpPr>
          <p:nvPr/>
        </p:nvCxnSpPr>
        <p:spPr>
          <a:xfrm flipV="1">
            <a:off x="4562957" y="40945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2825EC-10D7-4689-860A-73885CEDA6B8}"/>
              </a:ext>
            </a:extLst>
          </p:cNvPr>
          <p:cNvCxnSpPr>
            <a:cxnSpLocks/>
          </p:cNvCxnSpPr>
          <p:nvPr/>
        </p:nvCxnSpPr>
        <p:spPr>
          <a:xfrm flipV="1">
            <a:off x="6006330" y="407315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C4136-1669-4849-9816-63DA1D807B00}"/>
              </a:ext>
            </a:extLst>
          </p:cNvPr>
          <p:cNvCxnSpPr>
            <a:cxnSpLocks/>
          </p:cNvCxnSpPr>
          <p:nvPr/>
        </p:nvCxnSpPr>
        <p:spPr>
          <a:xfrm flipV="1">
            <a:off x="8825407" y="410721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168ADA-32A9-434A-8E52-AF8D616E8638}"/>
              </a:ext>
            </a:extLst>
          </p:cNvPr>
          <p:cNvCxnSpPr>
            <a:cxnSpLocks/>
          </p:cNvCxnSpPr>
          <p:nvPr/>
        </p:nvCxnSpPr>
        <p:spPr>
          <a:xfrm flipV="1">
            <a:off x="7408286" y="4124866"/>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D59E0C-57D6-459D-A658-DB68F3B6CB63}"/>
              </a:ext>
            </a:extLst>
          </p:cNvPr>
          <p:cNvSpPr/>
          <p:nvPr/>
        </p:nvSpPr>
        <p:spPr>
          <a:xfrm>
            <a:off x="7098812" y="1613699"/>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31" name="Straight Arrow Connector 30">
            <a:extLst>
              <a:ext uri="{FF2B5EF4-FFF2-40B4-BE49-F238E27FC236}">
                <a16:creationId xmlns:a16="http://schemas.microsoft.com/office/drawing/2014/main" id="{0A3DDF0E-0F88-42C8-838C-72925C0D3D40}"/>
              </a:ext>
            </a:extLst>
          </p:cNvPr>
          <p:cNvCxnSpPr>
            <a:cxnSpLocks/>
          </p:cNvCxnSpPr>
          <p:nvPr/>
        </p:nvCxnSpPr>
        <p:spPr>
          <a:xfrm flipV="1">
            <a:off x="1697136" y="4150905"/>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9D84D1-8C8E-4203-BF00-C30C6EA7C91B}"/>
                  </a:ext>
                </a:extLst>
              </p:cNvPr>
              <p:cNvSpPr/>
              <p:nvPr/>
            </p:nvSpPr>
            <p:spPr>
              <a:xfrm>
                <a:off x="2266114"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BF9D84D1-8C8E-4203-BF00-C30C6EA7C91B}"/>
                  </a:ext>
                </a:extLst>
              </p:cNvPr>
              <p:cNvSpPr>
                <a:spLocks noRot="1" noChangeAspect="1" noMove="1" noResize="1" noEditPoints="1" noAdjustHandles="1" noChangeArrowheads="1" noChangeShapeType="1" noTextEdit="1"/>
              </p:cNvSpPr>
              <p:nvPr/>
            </p:nvSpPr>
            <p:spPr>
              <a:xfrm>
                <a:off x="2266114" y="1613699"/>
                <a:ext cx="541954" cy="798286"/>
              </a:xfrm>
              <a:prstGeom prst="rect">
                <a:avLst/>
              </a:prstGeom>
              <a:blipFill>
                <a:blip r:embed="rId5"/>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DD34822-AA20-47A1-8373-06832194394C}"/>
                  </a:ext>
                </a:extLst>
              </p:cNvPr>
              <p:cNvSpPr/>
              <p:nvPr/>
            </p:nvSpPr>
            <p:spPr>
              <a:xfrm>
                <a:off x="2808067"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40" name="Rectangle 39">
                <a:extLst>
                  <a:ext uri="{FF2B5EF4-FFF2-40B4-BE49-F238E27FC236}">
                    <a16:creationId xmlns:a16="http://schemas.microsoft.com/office/drawing/2014/main" id="{6DD34822-AA20-47A1-8373-06832194394C}"/>
                  </a:ext>
                </a:extLst>
              </p:cNvPr>
              <p:cNvSpPr>
                <a:spLocks noRot="1" noChangeAspect="1" noMove="1" noResize="1" noEditPoints="1" noAdjustHandles="1" noChangeArrowheads="1" noChangeShapeType="1" noTextEdit="1"/>
              </p:cNvSpPr>
              <p:nvPr/>
            </p:nvSpPr>
            <p:spPr>
              <a:xfrm>
                <a:off x="2808067" y="1613699"/>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5BA9BD8-0C20-4FC0-96D0-94022A5EFC6D}"/>
              </a:ext>
            </a:extLst>
          </p:cNvPr>
          <p:cNvSpPr/>
          <p:nvPr/>
        </p:nvSpPr>
        <p:spPr>
          <a:xfrm>
            <a:off x="3347059"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412F489-D2B0-4F5E-BA13-AD09FA2AECA8}"/>
                  </a:ext>
                </a:extLst>
              </p:cNvPr>
              <p:cNvSpPr/>
              <p:nvPr/>
            </p:nvSpPr>
            <p:spPr>
              <a:xfrm>
                <a:off x="3886050" y="1613699"/>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1412F489-D2B0-4F5E-BA13-AD09FA2AECA8}"/>
                  </a:ext>
                </a:extLst>
              </p:cNvPr>
              <p:cNvSpPr>
                <a:spLocks noRot="1" noChangeAspect="1" noMove="1" noResize="1" noEditPoints="1" noAdjustHandles="1" noChangeArrowheads="1" noChangeShapeType="1" noTextEdit="1"/>
              </p:cNvSpPr>
              <p:nvPr/>
            </p:nvSpPr>
            <p:spPr>
              <a:xfrm>
                <a:off x="3886050" y="1613699"/>
                <a:ext cx="541954" cy="798286"/>
              </a:xfrm>
              <a:prstGeom prst="rect">
                <a:avLst/>
              </a:prstGeom>
              <a:blipFill>
                <a:blip r:embed="rId7"/>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4B218D3-7945-4B30-828C-4E605B85A55E}"/>
                  </a:ext>
                </a:extLst>
              </p:cNvPr>
              <p:cNvSpPr/>
              <p:nvPr/>
            </p:nvSpPr>
            <p:spPr>
              <a:xfrm>
                <a:off x="2723330" y="2600319"/>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5" name="Rectangle 4">
                <a:extLst>
                  <a:ext uri="{FF2B5EF4-FFF2-40B4-BE49-F238E27FC236}">
                    <a16:creationId xmlns:a16="http://schemas.microsoft.com/office/drawing/2014/main" id="{F4B218D3-7945-4B30-828C-4E605B85A55E}"/>
                  </a:ext>
                </a:extLst>
              </p:cNvPr>
              <p:cNvSpPr>
                <a:spLocks noRot="1" noChangeAspect="1" noMove="1" noResize="1" noEditPoints="1" noAdjustHandles="1" noChangeArrowheads="1" noChangeShapeType="1" noTextEdit="1"/>
              </p:cNvSpPr>
              <p:nvPr/>
            </p:nvSpPr>
            <p:spPr>
              <a:xfrm>
                <a:off x="2723330" y="2600319"/>
                <a:ext cx="1247457" cy="523220"/>
              </a:xfrm>
              <a:prstGeom prst="rect">
                <a:avLst/>
              </a:prstGeom>
              <a:blipFill>
                <a:blip r:embed="rId8"/>
                <a:stretch>
                  <a:fillRect l="-10294" t="-11765" b="-34118"/>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9D71D78-2EA5-4A4E-A89E-3CCC2D9AF935}"/>
              </a:ext>
            </a:extLst>
          </p:cNvPr>
          <p:cNvSpPr/>
          <p:nvPr/>
        </p:nvSpPr>
        <p:spPr>
          <a:xfrm>
            <a:off x="4683806"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4" name="Rectangle 43">
            <a:extLst>
              <a:ext uri="{FF2B5EF4-FFF2-40B4-BE49-F238E27FC236}">
                <a16:creationId xmlns:a16="http://schemas.microsoft.com/office/drawing/2014/main" id="{D8C56FB9-1471-4533-879A-5394A1FFCB2B}"/>
              </a:ext>
            </a:extLst>
          </p:cNvPr>
          <p:cNvSpPr/>
          <p:nvPr/>
        </p:nvSpPr>
        <p:spPr>
          <a:xfrm>
            <a:off x="5225759"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7201B765-354B-40EE-8D24-550FA61D3C4B}"/>
              </a:ext>
            </a:extLst>
          </p:cNvPr>
          <p:cNvSpPr/>
          <p:nvPr/>
        </p:nvSpPr>
        <p:spPr>
          <a:xfrm>
            <a:off x="5764751"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6" name="Rectangle 45">
            <a:extLst>
              <a:ext uri="{FF2B5EF4-FFF2-40B4-BE49-F238E27FC236}">
                <a16:creationId xmlns:a16="http://schemas.microsoft.com/office/drawing/2014/main" id="{46E259A3-0C44-45FD-8DC0-B327498CC642}"/>
              </a:ext>
            </a:extLst>
          </p:cNvPr>
          <p:cNvSpPr/>
          <p:nvPr/>
        </p:nvSpPr>
        <p:spPr>
          <a:xfrm>
            <a:off x="6303742" y="1613699"/>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8217CC2-D79D-4BA6-AA61-1F8517D920B1}"/>
                  </a:ext>
                </a:extLst>
              </p:cNvPr>
              <p:cNvSpPr/>
              <p:nvPr/>
            </p:nvSpPr>
            <p:spPr>
              <a:xfrm>
                <a:off x="5141022" y="2600319"/>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47" name="Rectangle 46">
                <a:extLst>
                  <a:ext uri="{FF2B5EF4-FFF2-40B4-BE49-F238E27FC236}">
                    <a16:creationId xmlns:a16="http://schemas.microsoft.com/office/drawing/2014/main" id="{58217CC2-D79D-4BA6-AA61-1F8517D920B1}"/>
                  </a:ext>
                </a:extLst>
              </p:cNvPr>
              <p:cNvSpPr>
                <a:spLocks noRot="1" noChangeAspect="1" noMove="1" noResize="1" noEditPoints="1" noAdjustHandles="1" noChangeArrowheads="1" noChangeShapeType="1" noTextEdit="1"/>
              </p:cNvSpPr>
              <p:nvPr/>
            </p:nvSpPr>
            <p:spPr>
              <a:xfrm>
                <a:off x="5141022" y="2600319"/>
                <a:ext cx="1247457" cy="523220"/>
              </a:xfrm>
              <a:prstGeom prst="rect">
                <a:avLst/>
              </a:prstGeom>
              <a:blipFill>
                <a:blip r:embed="rId9"/>
                <a:stretch>
                  <a:fillRect l="-9756" t="-11765" b="-34118"/>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D40AE5CC-AC63-47D2-B80D-6E31F5CB0E23}"/>
              </a:ext>
            </a:extLst>
          </p:cNvPr>
          <p:cNvSpPr/>
          <p:nvPr/>
        </p:nvSpPr>
        <p:spPr>
          <a:xfrm>
            <a:off x="7975380"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0BC0B4DC-648B-4466-97EB-C9ABC7CE7991}"/>
              </a:ext>
            </a:extLst>
          </p:cNvPr>
          <p:cNvSpPr/>
          <p:nvPr/>
        </p:nvSpPr>
        <p:spPr>
          <a:xfrm>
            <a:off x="8517333"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952868B4-1910-44BA-A687-1946293A5BED}"/>
              </a:ext>
            </a:extLst>
          </p:cNvPr>
          <p:cNvSpPr/>
          <p:nvPr/>
        </p:nvSpPr>
        <p:spPr>
          <a:xfrm>
            <a:off x="9056325"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51" name="Rectangle 50">
            <a:extLst>
              <a:ext uri="{FF2B5EF4-FFF2-40B4-BE49-F238E27FC236}">
                <a16:creationId xmlns:a16="http://schemas.microsoft.com/office/drawing/2014/main" id="{01E6CD56-D4C3-4243-8AC3-F7BDAB53629D}"/>
              </a:ext>
            </a:extLst>
          </p:cNvPr>
          <p:cNvSpPr/>
          <p:nvPr/>
        </p:nvSpPr>
        <p:spPr>
          <a:xfrm>
            <a:off x="9595316" y="1612215"/>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BDFEF5BF-A3A9-4C32-B292-992680E9C512}"/>
                  </a:ext>
                </a:extLst>
              </p:cNvPr>
              <p:cNvSpPr/>
              <p:nvPr/>
            </p:nvSpPr>
            <p:spPr>
              <a:xfrm>
                <a:off x="8203335" y="2598502"/>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52" name="Rectangle 51">
                <a:extLst>
                  <a:ext uri="{FF2B5EF4-FFF2-40B4-BE49-F238E27FC236}">
                    <a16:creationId xmlns:a16="http://schemas.microsoft.com/office/drawing/2014/main" id="{BDFEF5BF-A3A9-4C32-B292-992680E9C512}"/>
                  </a:ext>
                </a:extLst>
              </p:cNvPr>
              <p:cNvSpPr>
                <a:spLocks noRot="1" noChangeAspect="1" noMove="1" noResize="1" noEditPoints="1" noAdjustHandles="1" noChangeArrowheads="1" noChangeShapeType="1" noTextEdit="1"/>
              </p:cNvSpPr>
              <p:nvPr/>
            </p:nvSpPr>
            <p:spPr>
              <a:xfrm>
                <a:off x="8203335" y="2598502"/>
                <a:ext cx="1705980" cy="523220"/>
              </a:xfrm>
              <a:prstGeom prst="rect">
                <a:avLst/>
              </a:prstGeom>
              <a:blipFill>
                <a:blip r:embed="rId10"/>
                <a:stretch>
                  <a:fillRect l="-7500" t="-10465" b="-32558"/>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554B7A8C-9E2B-4EA1-8E5F-94AF1FB0FFAE}"/>
              </a:ext>
            </a:extLst>
          </p:cNvPr>
          <p:cNvCxnSpPr>
            <a:cxnSpLocks/>
            <a:stCxn id="5" idx="2"/>
            <a:endCxn id="14" idx="0"/>
          </p:cNvCxnSpPr>
          <p:nvPr/>
        </p:nvCxnSpPr>
        <p:spPr>
          <a:xfrm flipH="1">
            <a:off x="2707226" y="3123539"/>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4211B0-51BC-484A-9F52-096C8B76A5BA}"/>
              </a:ext>
            </a:extLst>
          </p:cNvPr>
          <p:cNvCxnSpPr>
            <a:cxnSpLocks/>
            <a:stCxn id="47" idx="2"/>
            <a:endCxn id="15" idx="0"/>
          </p:cNvCxnSpPr>
          <p:nvPr/>
        </p:nvCxnSpPr>
        <p:spPr>
          <a:xfrm flipH="1">
            <a:off x="4117704" y="3123539"/>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981DF1-3DC1-441A-89C3-539C1FC72D3A}"/>
              </a:ext>
            </a:extLst>
          </p:cNvPr>
          <p:cNvCxnSpPr>
            <a:cxnSpLocks/>
            <a:stCxn id="52" idx="2"/>
            <a:endCxn id="19" idx="0"/>
          </p:cNvCxnSpPr>
          <p:nvPr/>
        </p:nvCxnSpPr>
        <p:spPr>
          <a:xfrm>
            <a:off x="9056325" y="3121722"/>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1B59B8-B364-4E18-81C2-97C24A4A642E}"/>
              </a:ext>
            </a:extLst>
          </p:cNvPr>
          <p:cNvCxnSpPr>
            <a:cxnSpLocks/>
          </p:cNvCxnSpPr>
          <p:nvPr/>
        </p:nvCxnSpPr>
        <p:spPr>
          <a:xfrm flipH="1">
            <a:off x="5520824" y="3117824"/>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920F64-E08A-4A6E-BFC5-0FD9A60D84F2}"/>
              </a:ext>
            </a:extLst>
          </p:cNvPr>
          <p:cNvCxnSpPr>
            <a:cxnSpLocks/>
            <a:endCxn id="21" idx="0"/>
          </p:cNvCxnSpPr>
          <p:nvPr/>
        </p:nvCxnSpPr>
        <p:spPr>
          <a:xfrm>
            <a:off x="7653205" y="3134139"/>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E235B48-3461-47A2-9962-2121C864C139}"/>
              </a:ext>
            </a:extLst>
          </p:cNvPr>
          <p:cNvCxnSpPr>
            <a:cxnSpLocks/>
            <a:endCxn id="17" idx="0"/>
          </p:cNvCxnSpPr>
          <p:nvPr/>
        </p:nvCxnSpPr>
        <p:spPr>
          <a:xfrm>
            <a:off x="3608388" y="3151969"/>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hought Bubble: Cloud 57">
            <a:extLst>
              <a:ext uri="{FF2B5EF4-FFF2-40B4-BE49-F238E27FC236}">
                <a16:creationId xmlns:a16="http://schemas.microsoft.com/office/drawing/2014/main" id="{4E12BF08-4843-457A-9A2C-3AD727A0DD68}"/>
              </a:ext>
            </a:extLst>
          </p:cNvPr>
          <p:cNvSpPr/>
          <p:nvPr/>
        </p:nvSpPr>
        <p:spPr>
          <a:xfrm>
            <a:off x="1488648" y="1588328"/>
            <a:ext cx="4393634" cy="1758088"/>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Grates [Sch83]</a:t>
            </a:r>
          </a:p>
        </p:txBody>
      </p:sp>
      <p:sp>
        <p:nvSpPr>
          <p:cNvPr id="59" name="Thought Bubble: Cloud 58">
            <a:extLst>
              <a:ext uri="{FF2B5EF4-FFF2-40B4-BE49-F238E27FC236}">
                <a16:creationId xmlns:a16="http://schemas.microsoft.com/office/drawing/2014/main" id="{E5ECD69D-D386-4057-ABE6-4983D3E4B71E}"/>
              </a:ext>
            </a:extLst>
          </p:cNvPr>
          <p:cNvSpPr/>
          <p:nvPr/>
        </p:nvSpPr>
        <p:spPr>
          <a:xfrm>
            <a:off x="5532252" y="1525212"/>
            <a:ext cx="5002398" cy="1758088"/>
          </a:xfrm>
          <a:prstGeom prst="cloudCallout">
            <a:avLst>
              <a:gd name="adj1" fmla="val 29897"/>
              <a:gd name="adj2" fmla="val 6087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Superconcentrators</a:t>
            </a:r>
            <a:r>
              <a:rPr lang="en-US" sz="3000" dirty="0">
                <a:solidFill>
                  <a:schemeClr val="tx1"/>
                </a:solidFill>
              </a:rPr>
              <a:t> [Pip77,LT82]</a:t>
            </a:r>
          </a:p>
        </p:txBody>
      </p:sp>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55268652-6F99-4611-9C14-3C863FDF2619}"/>
                  </a:ext>
                </a:extLst>
              </p:cNvPr>
              <p:cNvSpPr txBox="1">
                <a:spLocks/>
              </p:cNvSpPr>
              <p:nvPr/>
            </p:nvSpPr>
            <p:spPr>
              <a:xfrm>
                <a:off x="838200" y="4743214"/>
                <a:ext cx="10515600" cy="2033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compute labels </a:t>
                </a:r>
                <a14:m>
                  <m:oMath xmlns:m="http://schemas.openxmlformats.org/officeDocument/2006/math">
                    <m:r>
                      <a:rPr lang="en-US" i="1">
                        <a:solidFill>
                          <a:srgbClr val="0070C0"/>
                        </a:solidFill>
                        <a:latin typeface="Cambria Math" panose="02040503050406030204" pitchFamily="18" charset="0"/>
                      </a:rPr>
                      <m:t>𝑁</m:t>
                    </m:r>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a:t>
                </a:r>
                <a:r>
                  <a:rPr lang="en-US" dirty="0">
                    <a:solidFill>
                      <a:srgbClr val="FF0000"/>
                    </a:solidFill>
                  </a:rPr>
                  <a:t>(2) recompute labels of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when necessary</a:t>
                </a:r>
              </a:p>
              <a:p>
                <a:pPr marL="0" indent="0">
                  <a:buNone/>
                </a:pPr>
                <a:r>
                  <a:rPr lang="en-US" dirty="0">
                    <a:solidFill>
                      <a:srgbClr val="FF0000"/>
                    </a:solidFill>
                  </a:rPr>
                  <a:t>Design the graph on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to be very expensive to recompute!</a:t>
                </a:r>
              </a:p>
            </p:txBody>
          </p:sp>
        </mc:Choice>
        <mc:Fallback xmlns="">
          <p:sp>
            <p:nvSpPr>
              <p:cNvPr id="61" name="Content Placeholder 2">
                <a:extLst>
                  <a:ext uri="{FF2B5EF4-FFF2-40B4-BE49-F238E27FC236}">
                    <a16:creationId xmlns:a16="http://schemas.microsoft.com/office/drawing/2014/main" id="{55268652-6F99-4611-9C14-3C863FDF2619}"/>
                  </a:ext>
                </a:extLst>
              </p:cNvPr>
              <p:cNvSpPr txBox="1">
                <a:spLocks noRot="1" noChangeAspect="1" noMove="1" noResize="1" noEditPoints="1" noAdjustHandles="1" noChangeArrowheads="1" noChangeShapeType="1" noTextEdit="1"/>
              </p:cNvSpPr>
              <p:nvPr/>
            </p:nvSpPr>
            <p:spPr>
              <a:xfrm>
                <a:off x="838200" y="4743214"/>
                <a:ext cx="10515600" cy="2033503"/>
              </a:xfrm>
              <a:prstGeom prst="rect">
                <a:avLst/>
              </a:prstGeom>
              <a:blipFill>
                <a:blip r:embed="rId11"/>
                <a:stretch>
                  <a:fillRect l="-1217" t="-4790"/>
                </a:stretch>
              </a:blipFill>
            </p:spPr>
            <p:txBody>
              <a:bodyPr/>
              <a:lstStyle/>
              <a:p>
                <a:r>
                  <a:rPr lang="en-US">
                    <a:noFill/>
                  </a:rPr>
                  <a:t> </a:t>
                </a:r>
              </a:p>
            </p:txBody>
          </p:sp>
        </mc:Fallback>
      </mc:AlternateContent>
      <p:sp>
        <p:nvSpPr>
          <p:cNvPr id="62" name="Thought Bubble: Cloud 61">
            <a:extLst>
              <a:ext uri="{FF2B5EF4-FFF2-40B4-BE49-F238E27FC236}">
                <a16:creationId xmlns:a16="http://schemas.microsoft.com/office/drawing/2014/main" id="{3D58383B-1FF6-4944-9495-ECF7472490E6}"/>
              </a:ext>
            </a:extLst>
          </p:cNvPr>
          <p:cNvSpPr/>
          <p:nvPr/>
        </p:nvSpPr>
        <p:spPr>
          <a:xfrm>
            <a:off x="3509916" y="3228504"/>
            <a:ext cx="4393634" cy="1758088"/>
          </a:xfrm>
          <a:prstGeom prst="cloudCallout">
            <a:avLst>
              <a:gd name="adj1" fmla="val -35401"/>
              <a:gd name="adj2" fmla="val -1089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Amenable to shuffling</a:t>
            </a:r>
          </a:p>
        </p:txBody>
      </p:sp>
      <mc:AlternateContent xmlns:mc="http://schemas.openxmlformats.org/markup-compatibility/2006" xmlns:a14="http://schemas.microsoft.com/office/drawing/2010/main">
        <mc:Choice Requires="a14">
          <p:sp>
            <p:nvSpPr>
              <p:cNvPr id="63" name="Thought Bubble: Cloud 62">
                <a:extLst>
                  <a:ext uri="{FF2B5EF4-FFF2-40B4-BE49-F238E27FC236}">
                    <a16:creationId xmlns:a16="http://schemas.microsoft.com/office/drawing/2014/main" id="{4219BCDC-170E-440E-BBC8-77AB7C9C60A9}"/>
                  </a:ext>
                </a:extLst>
              </p:cNvPr>
              <p:cNvSpPr/>
              <p:nvPr/>
            </p:nvSpPr>
            <p:spPr>
              <a:xfrm>
                <a:off x="6667110" y="2790929"/>
                <a:ext cx="4393634" cy="1758088"/>
              </a:xfrm>
              <a:prstGeom prst="cloudCallout">
                <a:avLst>
                  <a:gd name="adj1" fmla="val -35401"/>
                  <a:gd name="adj2" fmla="val -1089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ciMHF</a:t>
                </a:r>
                <a:r>
                  <a:rPr lang="en-US" sz="3000" dirty="0">
                    <a:solidFill>
                      <a:schemeClr val="tx1"/>
                    </a:solidFill>
                  </a:rPr>
                  <a:t> with optimal </a:t>
                </a:r>
                <a14:m>
                  <m:oMath xmlns:m="http://schemas.openxmlformats.org/officeDocument/2006/math">
                    <m:r>
                      <a:rPr lang="en-US" sz="3200" i="1" smtClean="0">
                        <a:solidFill>
                          <a:srgbClr val="0070C0"/>
                        </a:solidFill>
                        <a:latin typeface="Cambria Math" panose="02040503050406030204" pitchFamily="18" charset="0"/>
                      </a:rPr>
                      <m:t>𝑐𝑐</m:t>
                    </m:r>
                  </m:oMath>
                </a14:m>
                <a:r>
                  <a:rPr lang="en-US" sz="3000" dirty="0">
                    <a:solidFill>
                      <a:schemeClr val="tx1"/>
                    </a:solidFill>
                  </a:rPr>
                  <a:t> </a:t>
                </a:r>
              </a:p>
            </p:txBody>
          </p:sp>
        </mc:Choice>
        <mc:Fallback xmlns="">
          <p:sp>
            <p:nvSpPr>
              <p:cNvPr id="63" name="Thought Bubble: Cloud 62">
                <a:extLst>
                  <a:ext uri="{FF2B5EF4-FFF2-40B4-BE49-F238E27FC236}">
                    <a16:creationId xmlns:a16="http://schemas.microsoft.com/office/drawing/2014/main" id="{4219BCDC-170E-440E-BBC8-77AB7C9C60A9}"/>
                  </a:ext>
                </a:extLst>
              </p:cNvPr>
              <p:cNvSpPr>
                <a:spLocks noRot="1" noChangeAspect="1" noMove="1" noResize="1" noEditPoints="1" noAdjustHandles="1" noChangeArrowheads="1" noChangeShapeType="1" noTextEdit="1"/>
              </p:cNvSpPr>
              <p:nvPr/>
            </p:nvSpPr>
            <p:spPr>
              <a:xfrm>
                <a:off x="6667110" y="2790929"/>
                <a:ext cx="4393634" cy="1758088"/>
              </a:xfrm>
              <a:prstGeom prst="cloudCallout">
                <a:avLst>
                  <a:gd name="adj1" fmla="val -35401"/>
                  <a:gd name="adj2" fmla="val -10893"/>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6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4AF893-8E84-434E-A32F-62BB76809963}"/>
                  </a:ext>
                </a:extLst>
              </p:cNvPr>
              <p:cNvSpPr>
                <a:spLocks noGrp="1"/>
              </p:cNvSpPr>
              <p:nvPr>
                <p:ph type="title"/>
              </p:nvPr>
            </p:nvSpPr>
            <p:spPr/>
            <p:txBody>
              <a:bodyPr/>
              <a:lstStyle/>
              <a:p>
                <a:r>
                  <a:rPr lang="en-US" dirty="0">
                    <a:solidFill>
                      <a:srgbClr val="C00000"/>
                    </a:solidFill>
                  </a:rPr>
                  <a:t>Attack on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9A4AF893-8E84-434E-A32F-62BB76809963}"/>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0AFA9C-914B-499E-8892-6A86E59FFF74}"/>
                  </a:ext>
                </a:extLst>
              </p:cNvPr>
              <p:cNvSpPr>
                <a:spLocks noGrp="1"/>
              </p:cNvSpPr>
              <p:nvPr>
                <p:ph idx="1"/>
              </p:nvPr>
            </p:nvSpPr>
            <p:spPr>
              <a:xfrm>
                <a:off x="838200" y="1825625"/>
                <a:ext cx="10515600" cy="4667250"/>
              </a:xfrm>
            </p:spPr>
            <p:txBody>
              <a:bodyPr>
                <a:normAutofit/>
              </a:bodyPr>
              <a:lstStyle/>
              <a:p>
                <a:pPr marL="0" indent="0">
                  <a:buNone/>
                </a:pPr>
                <a:r>
                  <a:rPr lang="en-US" sz="3000" dirty="0"/>
                  <a:t>For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1/</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r>
                                      <a:rPr lang="en-US" i="1">
                                        <a:solidFill>
                                          <a:srgbClr val="0070C0"/>
                                        </a:solidFill>
                                        <a:latin typeface="Cambria Math" panose="02040503050406030204" pitchFamily="18" charset="0"/>
                                      </a:rPr>
                                      <m:t>𝑁</m:t>
                                    </m:r>
                                  </m:e>
                                </m:func>
                              </m:e>
                            </m:func>
                          </m:sup>
                        </m:sSup>
                      </m:e>
                    </m:d>
                  </m:oMath>
                </a14:m>
                <a:r>
                  <a:rPr lang="en-US" sz="3000" dirty="0"/>
                  <a:t>, we have </a:t>
                </a:r>
                <a14:m>
                  <m:oMath xmlns:m="http://schemas.openxmlformats.org/officeDocument/2006/math">
                    <m:r>
                      <a:rPr lang="en-US" i="1">
                        <a:solidFill>
                          <a:srgbClr val="FF0000"/>
                        </a:solidFill>
                        <a:latin typeface="Cambria Math" panose="02040503050406030204" pitchFamily="18" charset="0"/>
                      </a:rPr>
                      <m:t>𝑐𝑐</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𝐺</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𝐻</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𝑜</m:t>
                    </m:r>
                    <m:d>
                      <m:dPr>
                        <m:ctrlPr>
                          <a:rPr lang="en-US" i="1">
                            <a:solidFill>
                              <a:srgbClr val="FF0000"/>
                            </a:solidFill>
                            <a:latin typeface="Cambria Math" panose="02040503050406030204" pitchFamily="18" charset="0"/>
                          </a:rPr>
                        </m:ctrlPr>
                      </m:dPr>
                      <m:e>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𝑁</m:t>
                            </m:r>
                          </m:e>
                          <m:sup>
                            <m:r>
                              <a:rPr lang="en-US" i="1">
                                <a:solidFill>
                                  <a:srgbClr val="FF0000"/>
                                </a:solidFill>
                                <a:latin typeface="Cambria Math" panose="02040503050406030204" pitchFamily="18" charset="0"/>
                              </a:rPr>
                              <m:t>2</m:t>
                            </m:r>
                          </m:sup>
                        </m:sSup>
                      </m:e>
                    </m:d>
                  </m:oMath>
                </a14:m>
                <a:endParaRPr lang="en-US" dirty="0"/>
              </a:p>
              <a:p>
                <a:pPr marL="0" indent="0">
                  <a:buNone/>
                </a:pPr>
                <a:endParaRPr lang="en-US" dirty="0"/>
              </a:p>
              <a:p>
                <a:pPr marL="0" indent="0">
                  <a:buNone/>
                </a:pPr>
                <a:r>
                  <a:rPr lang="en-US" dirty="0"/>
                  <a:t>To compute labels </a:t>
                </a:r>
                <a14:m>
                  <m:oMath xmlns:m="http://schemas.openxmlformats.org/officeDocument/2006/math">
                    <m:r>
                      <a:rPr lang="en-US" i="1">
                        <a:solidFill>
                          <a:srgbClr val="0070C0"/>
                        </a:solidFill>
                        <a:latin typeface="Cambria Math" panose="02040503050406030204" pitchFamily="18" charset="0"/>
                      </a:rPr>
                      <m:t>𝑁</m:t>
                    </m:r>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a:t>
                </a:r>
                <a:r>
                  <a:rPr lang="en-US" dirty="0">
                    <a:solidFill>
                      <a:srgbClr val="00B050"/>
                    </a:solidFill>
                  </a:rPr>
                  <a:t>(2) recompute labels of nodes </a:t>
                </a:r>
                <a14:m>
                  <m:oMath xmlns:m="http://schemas.openxmlformats.org/officeDocument/2006/math">
                    <m:r>
                      <a:rPr lang="en-US" i="1">
                        <a:solidFill>
                          <a:srgbClr val="00B050"/>
                        </a:solidFill>
                        <a:latin typeface="Cambria Math" panose="02040503050406030204" pitchFamily="18" charset="0"/>
                      </a:rPr>
                      <m:t>1</m:t>
                    </m:r>
                  </m:oMath>
                </a14:m>
                <a:r>
                  <a:rPr lang="en-US" dirty="0">
                    <a:solidFill>
                      <a:srgbClr val="00B050"/>
                    </a:solidFill>
                  </a:rPr>
                  <a:t> to </a:t>
                </a:r>
                <a14:m>
                  <m:oMath xmlns:m="http://schemas.openxmlformats.org/officeDocument/2006/math">
                    <m:r>
                      <a:rPr lang="en-US" i="1">
                        <a:solidFill>
                          <a:srgbClr val="00B050"/>
                        </a:solidFill>
                        <a:latin typeface="Cambria Math" panose="02040503050406030204" pitchFamily="18" charset="0"/>
                      </a:rPr>
                      <m:t>𝑁</m:t>
                    </m:r>
                  </m:oMath>
                </a14:m>
                <a:r>
                  <a:rPr lang="en-US" dirty="0">
                    <a:solidFill>
                      <a:srgbClr val="00B050"/>
                    </a:solidFill>
                  </a:rPr>
                  <a:t> when necessary</a:t>
                </a:r>
              </a:p>
              <a:p>
                <a:pPr marL="0" indent="0">
                  <a:buNone/>
                </a:pPr>
                <a:r>
                  <a:rPr lang="en-US" dirty="0">
                    <a:solidFill>
                      <a:srgbClr val="FF0000"/>
                    </a:solidFill>
                  </a:rPr>
                  <a:t>Previously: Design the graph on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to be very expensive to recompute labels??</a:t>
                </a:r>
              </a:p>
              <a:p>
                <a:pPr marL="0" indent="0">
                  <a:buNone/>
                </a:pPr>
                <a:endParaRPr lang="en-US" dirty="0"/>
              </a:p>
              <a:p>
                <a:pPr marL="0" indent="0">
                  <a:buNone/>
                </a:pPr>
                <a:r>
                  <a:rPr lang="en-US" dirty="0">
                    <a:solidFill>
                      <a:srgbClr val="C00000"/>
                    </a:solidFill>
                  </a:rPr>
                  <a:t>Attack</a:t>
                </a:r>
                <a:r>
                  <a:rPr lang="en-US" dirty="0"/>
                  <a:t>: always recompute labels because no longer possible to be very expensive for small </a:t>
                </a:r>
                <a14:m>
                  <m:oMath xmlns:m="http://schemas.openxmlformats.org/officeDocument/2006/math">
                    <m:r>
                      <a:rPr lang="en-US" i="1" smtClean="0">
                        <a:solidFill>
                          <a:srgbClr val="0070C0"/>
                        </a:solidFill>
                        <a:latin typeface="Cambria Math" panose="02040503050406030204" pitchFamily="18" charset="0"/>
                      </a:rPr>
                      <m:t>𝑘</m:t>
                    </m:r>
                  </m:oMath>
                </a14:m>
                <a:r>
                  <a:rPr lang="en-US" dirty="0"/>
                  <a:t>, similar strategy to [AB16]</a:t>
                </a:r>
              </a:p>
            </p:txBody>
          </p:sp>
        </mc:Choice>
        <mc:Fallback xmlns="">
          <p:sp>
            <p:nvSpPr>
              <p:cNvPr id="3" name="Content Placeholder 2">
                <a:extLst>
                  <a:ext uri="{FF2B5EF4-FFF2-40B4-BE49-F238E27FC236}">
                    <a16:creationId xmlns:a16="http://schemas.microsoft.com/office/drawing/2014/main" id="{E00AFA9C-914B-499E-8892-6A86E59FFF74}"/>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4"/>
                <a:stretch>
                  <a:fillRect l="-1391" t="-2350" r="-58" b="-2611"/>
                </a:stretch>
              </a:blipFill>
            </p:spPr>
            <p:txBody>
              <a:bodyPr/>
              <a:lstStyle/>
              <a:p>
                <a:r>
                  <a:rPr lang="en-US">
                    <a:noFill/>
                  </a:rPr>
                  <a:t> </a:t>
                </a:r>
              </a:p>
            </p:txBody>
          </p:sp>
        </mc:Fallback>
      </mc:AlternateContent>
    </p:spTree>
    <p:extLst>
      <p:ext uri="{BB962C8B-B14F-4D97-AF65-F5344CB8AC3E}">
        <p14:creationId xmlns:p14="http://schemas.microsoft.com/office/powerpoint/2010/main" val="2950064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E459FE6-215C-497C-B1A8-7FBF1D9179C3}"/>
                  </a:ext>
                </a:extLst>
              </p:cNvPr>
              <p:cNvSpPr>
                <a:spLocks noGrp="1"/>
              </p:cNvSpPr>
              <p:nvPr>
                <p:ph idx="1"/>
              </p:nvPr>
            </p:nvSpPr>
            <p:spPr>
              <a:xfrm>
                <a:off x="838200" y="1825625"/>
                <a:ext cx="10515600" cy="4667250"/>
              </a:xfrm>
            </p:spPr>
            <p:txBody>
              <a:bodyPr>
                <a:normAutofit/>
              </a:bodyPr>
              <a:lstStyle/>
              <a:p>
                <a:pPr marL="0" indent="0">
                  <a:buNone/>
                </a:pPr>
                <a:r>
                  <a:rPr lang="en-US" sz="3000" dirty="0"/>
                  <a:t>For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1/</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r>
                                      <a:rPr lang="en-US" i="1">
                                        <a:solidFill>
                                          <a:srgbClr val="0070C0"/>
                                        </a:solidFill>
                                        <a:latin typeface="Cambria Math" panose="02040503050406030204" pitchFamily="18" charset="0"/>
                                      </a:rPr>
                                      <m:t>𝑁</m:t>
                                    </m:r>
                                  </m:e>
                                </m:func>
                              </m:e>
                            </m:func>
                          </m:sup>
                        </m:sSup>
                      </m:e>
                    </m:d>
                  </m:oMath>
                </a14:m>
                <a:r>
                  <a:rPr lang="en-US" sz="3000" dirty="0"/>
                  <a:t>, we have </a:t>
                </a:r>
                <a14:m>
                  <m:oMath xmlns:m="http://schemas.openxmlformats.org/officeDocument/2006/math">
                    <m:r>
                      <a:rPr lang="en-US" i="1">
                        <a:solidFill>
                          <a:srgbClr val="FF0000"/>
                        </a:solidFill>
                        <a:latin typeface="Cambria Math" panose="02040503050406030204" pitchFamily="18" charset="0"/>
                      </a:rPr>
                      <m:t>𝑐𝑐</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𝐺</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𝐻</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𝑜</m:t>
                    </m:r>
                    <m:d>
                      <m:dPr>
                        <m:ctrlPr>
                          <a:rPr lang="en-US" i="1">
                            <a:solidFill>
                              <a:srgbClr val="FF0000"/>
                            </a:solidFill>
                            <a:latin typeface="Cambria Math" panose="02040503050406030204" pitchFamily="18" charset="0"/>
                          </a:rPr>
                        </m:ctrlPr>
                      </m:dPr>
                      <m:e>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𝑁</m:t>
                            </m:r>
                          </m:e>
                          <m:sup>
                            <m:r>
                              <a:rPr lang="en-US" i="1">
                                <a:solidFill>
                                  <a:srgbClr val="FF0000"/>
                                </a:solidFill>
                                <a:latin typeface="Cambria Math" panose="02040503050406030204" pitchFamily="18" charset="0"/>
                              </a:rPr>
                              <m:t>2</m:t>
                            </m:r>
                          </m:sup>
                        </m:sSup>
                      </m:e>
                    </m:d>
                  </m:oMath>
                </a14:m>
                <a:endParaRPr lang="en-US" dirty="0"/>
              </a:p>
              <a:p>
                <a:pPr marL="0" indent="0">
                  <a:buNone/>
                </a:pPr>
                <a:endParaRPr lang="en-US" dirty="0"/>
              </a:p>
              <a:p>
                <a:pPr marL="0" indent="0">
                  <a:buNone/>
                </a:pPr>
                <a:r>
                  <a:rPr lang="en-US" dirty="0"/>
                  <a:t>To compute labels </a:t>
                </a:r>
                <a14:m>
                  <m:oMath xmlns:m="http://schemas.openxmlformats.org/officeDocument/2006/math">
                    <m:r>
                      <a:rPr lang="en-US" i="1">
                        <a:solidFill>
                          <a:srgbClr val="0070C0"/>
                        </a:solidFill>
                        <a:latin typeface="Cambria Math" panose="02040503050406030204" pitchFamily="18" charset="0"/>
                      </a:rPr>
                      <m:t>𝑁</m:t>
                    </m:r>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𝑁</m:t>
                    </m:r>
                  </m:oMath>
                </a14:m>
                <a:r>
                  <a:rPr lang="en-US" dirty="0"/>
                  <a:t>, attacker should either (1) keep labels on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throughout or (2) recompute labels of nodes </a:t>
                </a:r>
                <a14:m>
                  <m:oMath xmlns:m="http://schemas.openxmlformats.org/officeDocument/2006/math">
                    <m:r>
                      <a:rPr lang="en-US" i="1">
                        <a:solidFill>
                          <a:srgbClr val="0070C0"/>
                        </a:solidFill>
                        <a:latin typeface="Cambria Math" panose="02040503050406030204" pitchFamily="18" charset="0"/>
                      </a:rPr>
                      <m:t>1</m:t>
                    </m:r>
                  </m:oMath>
                </a14:m>
                <a:r>
                  <a:rPr lang="en-US" dirty="0"/>
                  <a:t> to </a:t>
                </a:r>
                <a14:m>
                  <m:oMath xmlns:m="http://schemas.openxmlformats.org/officeDocument/2006/math">
                    <m:r>
                      <a:rPr lang="en-US" i="1">
                        <a:solidFill>
                          <a:srgbClr val="0070C0"/>
                        </a:solidFill>
                        <a:latin typeface="Cambria Math" panose="02040503050406030204" pitchFamily="18" charset="0"/>
                      </a:rPr>
                      <m:t>𝑁</m:t>
                    </m:r>
                  </m:oMath>
                </a14:m>
                <a:r>
                  <a:rPr lang="en-US" dirty="0"/>
                  <a:t> when necessary</a:t>
                </a:r>
              </a:p>
              <a:p>
                <a:pPr marL="0" indent="0">
                  <a:buNone/>
                </a:pPr>
                <a:r>
                  <a:rPr lang="en-US" dirty="0">
                    <a:solidFill>
                      <a:srgbClr val="FF0000"/>
                    </a:solidFill>
                  </a:rPr>
                  <a:t>Previously: Design the graph on nodes </a:t>
                </a:r>
                <a14:m>
                  <m:oMath xmlns:m="http://schemas.openxmlformats.org/officeDocument/2006/math">
                    <m:r>
                      <a:rPr lang="en-US" i="1">
                        <a:solidFill>
                          <a:srgbClr val="FF0000"/>
                        </a:solidFill>
                        <a:latin typeface="Cambria Math" panose="02040503050406030204" pitchFamily="18" charset="0"/>
                      </a:rPr>
                      <m:t>1</m:t>
                    </m:r>
                  </m:oMath>
                </a14:m>
                <a:r>
                  <a:rPr lang="en-US" dirty="0">
                    <a:solidFill>
                      <a:srgbClr val="FF0000"/>
                    </a:solidFill>
                  </a:rPr>
                  <a:t> to </a:t>
                </a:r>
                <a14:m>
                  <m:oMath xmlns:m="http://schemas.openxmlformats.org/officeDocument/2006/math">
                    <m:r>
                      <a:rPr lang="en-US" i="1">
                        <a:solidFill>
                          <a:srgbClr val="FF0000"/>
                        </a:solidFill>
                        <a:latin typeface="Cambria Math" panose="02040503050406030204" pitchFamily="18" charset="0"/>
                      </a:rPr>
                      <m:t>𝑁</m:t>
                    </m:r>
                  </m:oMath>
                </a14:m>
                <a:r>
                  <a:rPr lang="en-US" dirty="0">
                    <a:solidFill>
                      <a:srgbClr val="FF0000"/>
                    </a:solidFill>
                  </a:rPr>
                  <a:t> to be very expensive to recompute labels??</a:t>
                </a:r>
              </a:p>
              <a:p>
                <a:pPr marL="0" indent="0">
                  <a:buNone/>
                </a:pPr>
                <a:endParaRPr lang="en-US" dirty="0"/>
              </a:p>
              <a:p>
                <a:pPr marL="0" indent="0">
                  <a:buNone/>
                </a:pPr>
                <a:r>
                  <a:rPr lang="en-US" dirty="0">
                    <a:solidFill>
                      <a:srgbClr val="C00000"/>
                    </a:solidFill>
                  </a:rPr>
                  <a:t>Attack</a:t>
                </a:r>
                <a:r>
                  <a:rPr lang="en-US" dirty="0"/>
                  <a:t>: always recompute labels because no longer possible to be very expensive for small </a:t>
                </a:r>
                <a14:m>
                  <m:oMath xmlns:m="http://schemas.openxmlformats.org/officeDocument/2006/math">
                    <m:r>
                      <a:rPr lang="en-US" i="1" smtClean="0">
                        <a:solidFill>
                          <a:srgbClr val="0070C0"/>
                        </a:solidFill>
                        <a:latin typeface="Cambria Math" panose="02040503050406030204" pitchFamily="18" charset="0"/>
                      </a:rPr>
                      <m:t>𝑘</m:t>
                    </m:r>
                  </m:oMath>
                </a14:m>
                <a:r>
                  <a:rPr lang="en-US" dirty="0"/>
                  <a:t>, similar strategy to [AB16]</a:t>
                </a:r>
              </a:p>
            </p:txBody>
          </p:sp>
        </mc:Choice>
        <mc:Fallback xmlns="">
          <p:sp>
            <p:nvSpPr>
              <p:cNvPr id="8" name="Content Placeholder 2">
                <a:extLst>
                  <a:ext uri="{FF2B5EF4-FFF2-40B4-BE49-F238E27FC236}">
                    <a16:creationId xmlns:a16="http://schemas.microsoft.com/office/drawing/2014/main" id="{6E459FE6-215C-497C-B1A8-7FBF1D9179C3}"/>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391" t="-2350" r="-58" b="-2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4AF893-8E84-434E-A32F-62BB76809963}"/>
                  </a:ext>
                </a:extLst>
              </p:cNvPr>
              <p:cNvSpPr>
                <a:spLocks noGrp="1"/>
              </p:cNvSpPr>
              <p:nvPr>
                <p:ph type="title"/>
              </p:nvPr>
            </p:nvSpPr>
            <p:spPr/>
            <p:txBody>
              <a:bodyPr/>
              <a:lstStyle/>
              <a:p>
                <a:r>
                  <a:rPr lang="en-US" dirty="0">
                    <a:solidFill>
                      <a:srgbClr val="C00000"/>
                    </a:solidFill>
                  </a:rPr>
                  <a:t>Attack on </a:t>
                </a:r>
                <a14:m>
                  <m:oMath xmlns:m="http://schemas.openxmlformats.org/officeDocument/2006/math">
                    <m:r>
                      <a:rPr lang="en-US" i="1">
                        <a:solidFill>
                          <a:srgbClr val="C00000"/>
                        </a:solidFill>
                        <a:latin typeface="Cambria Math" panose="02040503050406030204" pitchFamily="18" charset="0"/>
                      </a:rPr>
                      <m:t>𝑘</m:t>
                    </m:r>
                  </m:oMath>
                </a14:m>
                <a:r>
                  <a:rPr lang="en-US" dirty="0">
                    <a:solidFill>
                      <a:srgbClr val="C00000"/>
                    </a:solidFill>
                  </a:rPr>
                  <a:t>-Restricted Dynamic Graphs </a:t>
                </a:r>
              </a:p>
            </p:txBody>
          </p:sp>
        </mc:Choice>
        <mc:Fallback xmlns="">
          <p:sp>
            <p:nvSpPr>
              <p:cNvPr id="2" name="Title 1">
                <a:extLst>
                  <a:ext uri="{FF2B5EF4-FFF2-40B4-BE49-F238E27FC236}">
                    <a16:creationId xmlns:a16="http://schemas.microsoft.com/office/drawing/2014/main" id="{9A4AF893-8E84-434E-A32F-62BB76809963}"/>
                  </a:ext>
                </a:extLst>
              </p:cNvPr>
              <p:cNvSpPr>
                <a:spLocks noGrp="1" noRot="1" noChangeAspect="1" noMove="1" noResize="1" noEditPoints="1" noAdjustHandles="1" noChangeArrowheads="1" noChangeShapeType="1" noTextEdit="1"/>
              </p:cNvSpPr>
              <p:nvPr>
                <p:ph type="title"/>
              </p:nvPr>
            </p:nvSpPr>
            <p:spPr>
              <a:blipFill>
                <a:blip r:embed="rId4"/>
                <a:stretch>
                  <a:fillRect l="-2377"/>
                </a:stretch>
              </a:blipFill>
            </p:spPr>
            <p:txBody>
              <a:bodyPr/>
              <a:lstStyle/>
              <a:p>
                <a:r>
                  <a:rPr lang="en-US">
                    <a:noFill/>
                  </a:rPr>
                  <a:t> </a:t>
                </a:r>
              </a:p>
            </p:txBody>
          </p:sp>
        </mc:Fallback>
      </mc:AlternateContent>
      <p:sp>
        <p:nvSpPr>
          <p:cNvPr id="4" name="Thought Bubble: Cloud 3">
            <a:extLst>
              <a:ext uri="{FF2B5EF4-FFF2-40B4-BE49-F238E27FC236}">
                <a16:creationId xmlns:a16="http://schemas.microsoft.com/office/drawing/2014/main" id="{BD1D36C1-ED73-4A8E-B3F7-0E5B57502346}"/>
              </a:ext>
            </a:extLst>
          </p:cNvPr>
          <p:cNvSpPr/>
          <p:nvPr/>
        </p:nvSpPr>
        <p:spPr>
          <a:xfrm>
            <a:off x="1907747" y="2219325"/>
            <a:ext cx="7074327" cy="2527266"/>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rPr>
              <a:t>Valiant’s</a:t>
            </a:r>
            <a:r>
              <a:rPr lang="en-US" sz="3000" dirty="0">
                <a:solidFill>
                  <a:schemeClr val="tx1"/>
                </a:solidFill>
              </a:rPr>
              <a:t> Lemma [Val77]: Keep labels of a small number of key locations</a:t>
            </a:r>
          </a:p>
        </p:txBody>
      </p:sp>
    </p:spTree>
    <p:extLst>
      <p:ext uri="{BB962C8B-B14F-4D97-AF65-F5344CB8AC3E}">
        <p14:creationId xmlns:p14="http://schemas.microsoft.com/office/powerpoint/2010/main" val="26830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5420-9B2E-4F8E-A5A6-FD86A09946F2}"/>
              </a:ext>
            </a:extLst>
          </p:cNvPr>
          <p:cNvSpPr>
            <a:spLocks noGrp="1"/>
          </p:cNvSpPr>
          <p:nvPr>
            <p:ph type="title"/>
          </p:nvPr>
        </p:nvSpPr>
        <p:spPr/>
        <p:txBody>
          <a:bodyPr/>
          <a:lstStyle/>
          <a:p>
            <a:r>
              <a:rPr lang="en-US" dirty="0">
                <a:solidFill>
                  <a:srgbClr val="C00000"/>
                </a:solidFill>
              </a:rPr>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C758C2-EF9F-4208-8B38-AC56C7E5234C}"/>
                  </a:ext>
                </a:extLst>
              </p:cNvPr>
              <p:cNvSpPr>
                <a:spLocks noGrp="1"/>
              </p:cNvSpPr>
              <p:nvPr>
                <p:ph idx="1"/>
              </p:nvPr>
            </p:nvSpPr>
            <p:spPr>
              <a:xfrm>
                <a:off x="838201" y="1825625"/>
                <a:ext cx="5105400" cy="4351338"/>
              </a:xfrm>
            </p:spPr>
            <p:txBody>
              <a:bodyPr/>
              <a:lstStyle/>
              <a:p>
                <a:pPr marL="0" indent="0">
                  <a:buNone/>
                </a:pPr>
                <a:r>
                  <a:rPr lang="en-US" dirty="0"/>
                  <a:t>We construct a family of </a:t>
                </a:r>
                <a14:m>
                  <m:oMath xmlns:m="http://schemas.openxmlformats.org/officeDocument/2006/math">
                    <m:r>
                      <a:rPr lang="en-US" i="1">
                        <a:solidFill>
                          <a:srgbClr val="0070C0"/>
                        </a:solidFill>
                        <a:latin typeface="Cambria Math" panose="02040503050406030204" pitchFamily="18" charset="0"/>
                      </a:rPr>
                      <m:t>𝑘</m:t>
                    </m:r>
                  </m:oMath>
                </a14:m>
                <a:r>
                  <a:rPr lang="en-US" dirty="0"/>
                  <a:t>-restricted dynamic graphs where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𝜖</m:t>
                            </m:r>
                          </m:sup>
                        </m:sSup>
                      </m:e>
                    </m:d>
                  </m:oMath>
                </a14:m>
                <a:r>
                  <a:rPr lang="en-US" dirty="0"/>
                  <a:t> for </a:t>
                </a:r>
                <a:r>
                  <a:rPr lang="en-US" i="1" dirty="0"/>
                  <a:t>any</a:t>
                </a:r>
                <a:r>
                  <a:rPr lang="en-US" dirty="0"/>
                  <a:t> constant </a:t>
                </a:r>
                <a14:m>
                  <m:oMath xmlns:m="http://schemas.openxmlformats.org/officeDocument/2006/math">
                    <m:r>
                      <a:rPr lang="en-US">
                        <a:solidFill>
                          <a:srgbClr val="0070C0"/>
                        </a:solidFill>
                        <a:latin typeface="Cambria Math" panose="02040503050406030204" pitchFamily="18" charset="0"/>
                      </a:rPr>
                      <m:t>0&lt;</m:t>
                    </m:r>
                    <m:r>
                      <a:rPr lang="en-US" i="1">
                        <a:solidFill>
                          <a:srgbClr val="0070C0"/>
                        </a:solidFill>
                        <a:latin typeface="Cambria Math" panose="02040503050406030204" pitchFamily="18" charset="0"/>
                      </a:rPr>
                      <m:t>𝜖</m:t>
                    </m:r>
                    <m:r>
                      <a:rPr lang="en-US" i="1">
                        <a:solidFill>
                          <a:srgbClr val="0070C0"/>
                        </a:solidFill>
                        <a:latin typeface="Cambria Math" panose="02040503050406030204" pitchFamily="18" charset="0"/>
                      </a:rPr>
                      <m:t>&lt;1</m:t>
                    </m:r>
                  </m:oMath>
                </a14:m>
                <a:r>
                  <a:rPr lang="en-US" dirty="0"/>
                  <a:t> with </a:t>
                </a:r>
                <a14:m>
                  <m:oMath xmlns:m="http://schemas.openxmlformats.org/officeDocument/2006/math">
                    <m:r>
                      <a:rPr lang="en-US" i="1">
                        <a:solidFill>
                          <a:srgbClr val="00B050"/>
                        </a:solidFill>
                        <a:latin typeface="Cambria Math" panose="02040503050406030204" pitchFamily="18" charset="0"/>
                      </a:rPr>
                      <m:t>𝑐𝑐</m:t>
                    </m:r>
                    <m:d>
                      <m:dPr>
                        <m:ctrlPr>
                          <a:rPr lang="en-US" i="1">
                            <a:solidFill>
                              <a:srgbClr val="00B050"/>
                            </a:solidFill>
                            <a:latin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e>
                    </m:d>
                    <m:r>
                      <a:rPr lang="en-US" i="1">
                        <a:solidFill>
                          <a:srgbClr val="00B050"/>
                        </a:solidFill>
                        <a:latin typeface="Cambria Math" panose="02040503050406030204" pitchFamily="18" charset="0"/>
                      </a:rPr>
                      <m:t>=</m:t>
                    </m:r>
                    <m:r>
                      <m:rPr>
                        <m:sty m:val="p"/>
                      </m:rPr>
                      <a:rPr lang="en-US">
                        <a:solidFill>
                          <a:srgbClr val="00B050"/>
                        </a:solidFill>
                        <a:latin typeface="Cambria Math" panose="02040503050406030204" pitchFamily="18" charset="0"/>
                      </a:rPr>
                      <m:t>Ω</m:t>
                    </m:r>
                    <m:d>
                      <m:dPr>
                        <m:ctrlPr>
                          <a:rPr lang="en-US" i="1">
                            <a:solidFill>
                              <a:srgbClr val="00B050"/>
                            </a:solidFill>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𝑁</m:t>
                            </m:r>
                          </m:e>
                          <m:sup>
                            <m:r>
                              <a:rPr lang="en-US" i="1">
                                <a:solidFill>
                                  <a:srgbClr val="00B050"/>
                                </a:solidFill>
                                <a:latin typeface="Cambria Math" panose="02040503050406030204" pitchFamily="18" charset="0"/>
                              </a:rPr>
                              <m:t>2</m:t>
                            </m:r>
                          </m:sup>
                        </m:sSup>
                      </m:e>
                    </m:d>
                  </m:oMath>
                </a14:m>
                <a:r>
                  <a:rPr lang="en-US" dirty="0"/>
                  <a:t> and give a </a:t>
                </a:r>
                <a:r>
                  <a:rPr lang="en-US" dirty="0" err="1"/>
                  <a:t>ciMHF</a:t>
                </a:r>
                <a:r>
                  <a:rPr lang="en-US" dirty="0"/>
                  <a:t> implementation of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𝐻</m:t>
                        </m:r>
                      </m:sub>
                    </m:sSub>
                  </m:oMath>
                </a14:m>
                <a:endParaRPr lang="en-US" dirty="0"/>
              </a:p>
              <a:p>
                <a:pPr marL="0" indent="0">
                  <a:buNone/>
                </a:pPr>
                <a:endParaRPr lang="en-US" dirty="0"/>
              </a:p>
              <a:p>
                <a:pPr marL="0" indent="0">
                  <a:buNone/>
                </a:pPr>
                <a:r>
                  <a:rPr lang="en-US" sz="3000" dirty="0"/>
                  <a:t>We show that </a:t>
                </a:r>
                <a14:m>
                  <m:oMath xmlns:m="http://schemas.openxmlformats.org/officeDocument/2006/math">
                    <m:r>
                      <a:rPr lang="en-US" sz="3200" i="1">
                        <a:solidFill>
                          <a:srgbClr val="FF0000"/>
                        </a:solidFill>
                        <a:latin typeface="Cambria Math" panose="02040503050406030204" pitchFamily="18" charset="0"/>
                      </a:rPr>
                      <m:t>𝑐𝑐</m:t>
                    </m:r>
                    <m:r>
                      <a:rPr lang="en-US" sz="3200" i="1">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𝑓</m:t>
                        </m:r>
                      </m:e>
                      <m:sub>
                        <m:r>
                          <a:rPr lang="en-US" sz="3200" i="1">
                            <a:solidFill>
                              <a:srgbClr val="FF0000"/>
                            </a:solidFill>
                            <a:latin typeface="Cambria Math" panose="02040503050406030204" pitchFamily="18" charset="0"/>
                          </a:rPr>
                          <m:t>𝐺</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𝐻</m:t>
                        </m:r>
                      </m:sub>
                    </m:sSub>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𝑜</m:t>
                    </m:r>
                    <m:d>
                      <m:dPr>
                        <m:ctrlPr>
                          <a:rPr lang="en-US" sz="3200" i="1">
                            <a:solidFill>
                              <a:srgbClr val="FF0000"/>
                            </a:solidFill>
                            <a:latin typeface="Cambria Math" panose="02040503050406030204" pitchFamily="18" charset="0"/>
                          </a:rPr>
                        </m:ctrlPr>
                      </m:d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𝑁</m:t>
                            </m:r>
                          </m:e>
                          <m:sup>
                            <m:r>
                              <a:rPr lang="en-US" sz="3200" i="1">
                                <a:solidFill>
                                  <a:srgbClr val="FF0000"/>
                                </a:solidFill>
                                <a:latin typeface="Cambria Math" panose="02040503050406030204" pitchFamily="18" charset="0"/>
                              </a:rPr>
                              <m:t>2</m:t>
                            </m:r>
                          </m:sup>
                        </m:sSup>
                      </m:e>
                    </m:d>
                  </m:oMath>
                </a14:m>
                <a:r>
                  <a:rPr lang="en-US" sz="3000" dirty="0"/>
                  <a:t> for </a:t>
                </a:r>
                <a14:m>
                  <m:oMath xmlns:m="http://schemas.openxmlformats.org/officeDocument/2006/math">
                    <m:r>
                      <a:rPr lang="en-US" i="1">
                        <a:solidFill>
                          <a:srgbClr val="0070C0"/>
                        </a:solidFill>
                        <a:latin typeface="Cambria Math" panose="02040503050406030204" pitchFamily="18" charset="0"/>
                      </a:rPr>
                      <m:t>𝑘</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𝑜</m:t>
                    </m:r>
                    <m:d>
                      <m:dPr>
                        <m:ctrlPr>
                          <a:rPr lang="en-US" i="1">
                            <a:solidFill>
                              <a:srgbClr val="0070C0"/>
                            </a:solidFill>
                            <a:latin typeface="Cambria Math" panose="02040503050406030204" pitchFamily="18" charset="0"/>
                          </a:rPr>
                        </m:ctrlPr>
                      </m:dPr>
                      <m:e>
                        <m:sSup>
                          <m:sSupPr>
                            <m:ctrlPr>
                              <a:rPr lang="en-US" i="1">
                                <a:solidFill>
                                  <a:srgbClr val="0070C0"/>
                                </a:solidFill>
                                <a:latin typeface="Cambria Math" panose="02040503050406030204" pitchFamily="18" charset="0"/>
                              </a:rPr>
                            </m:ctrlPr>
                          </m:sSupPr>
                          <m:e>
                            <m:r>
                              <a:rPr lang="en-US" i="1">
                                <a:solidFill>
                                  <a:srgbClr val="0070C0"/>
                                </a:solidFill>
                                <a:latin typeface="Cambria Math" panose="02040503050406030204" pitchFamily="18" charset="0"/>
                              </a:rPr>
                              <m:t>𝑁</m:t>
                            </m:r>
                          </m:e>
                          <m:sup>
                            <m:r>
                              <a:rPr lang="en-US" i="1">
                                <a:solidFill>
                                  <a:srgbClr val="0070C0"/>
                                </a:solidFill>
                                <a:latin typeface="Cambria Math" panose="02040503050406030204" pitchFamily="18" charset="0"/>
                              </a:rPr>
                              <m:t>1/</m:t>
                            </m:r>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log</m:t>
                                    </m:r>
                                  </m:fName>
                                  <m:e>
                                    <m:r>
                                      <a:rPr lang="en-US" i="1">
                                        <a:solidFill>
                                          <a:srgbClr val="0070C0"/>
                                        </a:solidFill>
                                        <a:latin typeface="Cambria Math" panose="02040503050406030204" pitchFamily="18" charset="0"/>
                                      </a:rPr>
                                      <m:t>𝑁</m:t>
                                    </m:r>
                                  </m:e>
                                </m:func>
                              </m:e>
                            </m:func>
                          </m:sup>
                        </m:sSup>
                      </m:e>
                    </m:d>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C758C2-EF9F-4208-8B38-AC56C7E5234C}"/>
                  </a:ext>
                </a:extLst>
              </p:cNvPr>
              <p:cNvSpPr>
                <a:spLocks noGrp="1" noRot="1" noChangeAspect="1" noMove="1" noResize="1" noEditPoints="1" noAdjustHandles="1" noChangeArrowheads="1" noChangeShapeType="1" noTextEdit="1"/>
              </p:cNvSpPr>
              <p:nvPr>
                <p:ph idx="1"/>
              </p:nvPr>
            </p:nvSpPr>
            <p:spPr>
              <a:xfrm>
                <a:off x="838201" y="1825625"/>
                <a:ext cx="5105400" cy="4351338"/>
              </a:xfrm>
              <a:blipFill>
                <a:blip r:embed="rId3"/>
                <a:stretch>
                  <a:fillRect l="-2867" t="-2241" r="-26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FE139BA-2C99-4ED8-9F9C-AF27B014A88C}"/>
              </a:ext>
            </a:extLst>
          </p:cNvPr>
          <p:cNvPicPr>
            <a:picLocks noChangeAspect="1"/>
          </p:cNvPicPr>
          <p:nvPr/>
        </p:nvPicPr>
        <p:blipFill>
          <a:blip r:embed="rId4"/>
          <a:stretch>
            <a:fillRect/>
          </a:stretch>
        </p:blipFill>
        <p:spPr>
          <a:xfrm>
            <a:off x="7936631" y="4008560"/>
            <a:ext cx="2505754" cy="2303340"/>
          </a:xfrm>
          <a:prstGeom prst="rect">
            <a:avLst/>
          </a:prstGeom>
        </p:spPr>
      </p:pic>
      <p:pic>
        <p:nvPicPr>
          <p:cNvPr id="5" name="Picture 2" descr="Image result for thank you">
            <a:extLst>
              <a:ext uri="{FF2B5EF4-FFF2-40B4-BE49-F238E27FC236}">
                <a16:creationId xmlns:a16="http://schemas.microsoft.com/office/drawing/2014/main" id="{F4C7C293-D4D8-4677-84FA-359827090A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62" r="5" b="5"/>
          <a:stretch/>
        </p:blipFill>
        <p:spPr bwMode="auto">
          <a:xfrm>
            <a:off x="6138332" y="365124"/>
            <a:ext cx="5819421" cy="32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48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1EFB-8A89-4D02-A4C9-F40758502647}"/>
              </a:ext>
            </a:extLst>
          </p:cNvPr>
          <p:cNvSpPr>
            <a:spLocks noGrp="1"/>
          </p:cNvSpPr>
          <p:nvPr>
            <p:ph type="title"/>
          </p:nvPr>
        </p:nvSpPr>
        <p:spPr/>
        <p:txBody>
          <a:bodyPr/>
          <a:lstStyle/>
          <a:p>
            <a:r>
              <a:rPr lang="en-US" dirty="0">
                <a:solidFill>
                  <a:srgbClr val="C00000"/>
                </a:solidFill>
              </a:rPr>
              <a:t>Future Directions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C1B98D-3726-4B81-89BF-0548C8AF78EA}"/>
                  </a:ext>
                </a:extLst>
              </p:cNvPr>
              <p:cNvSpPr>
                <a:spLocks noGrp="1"/>
              </p:cNvSpPr>
              <p:nvPr>
                <p:ph idx="1"/>
              </p:nvPr>
            </p:nvSpPr>
            <p:spPr>
              <a:xfrm>
                <a:off x="838200" y="1825625"/>
                <a:ext cx="7419975" cy="4351338"/>
              </a:xfrm>
            </p:spPr>
            <p:txBody>
              <a:bodyPr>
                <a:normAutofit/>
              </a:bodyPr>
              <a:lstStyle/>
              <a:p>
                <a:pPr marL="0" indent="0">
                  <a:buNone/>
                </a:pPr>
                <a:r>
                  <a:rPr lang="en-US" sz="3000" dirty="0"/>
                  <a:t>Fully characterize and tighten bounds for the spectrum of </a:t>
                </a:r>
                <a14:m>
                  <m:oMath xmlns:m="http://schemas.openxmlformats.org/officeDocument/2006/math">
                    <m:r>
                      <a:rPr lang="en-US" sz="3000" i="1">
                        <a:solidFill>
                          <a:srgbClr val="0070C0"/>
                        </a:solidFill>
                        <a:latin typeface="Cambria Math" panose="02040503050406030204" pitchFamily="18" charset="0"/>
                      </a:rPr>
                      <m:t>𝑘</m:t>
                    </m:r>
                  </m:oMath>
                </a14:m>
                <a:r>
                  <a:rPr lang="en-US" sz="3000" dirty="0"/>
                  <a:t>-restricted dynamic graphs</a:t>
                </a:r>
              </a:p>
              <a:p>
                <a:pPr marL="0" indent="0">
                  <a:buNone/>
                </a:pPr>
                <a:endParaRPr lang="en-US" sz="3000" dirty="0"/>
              </a:p>
              <a:p>
                <a:pPr marL="0" indent="0">
                  <a:buNone/>
                </a:pPr>
                <a:r>
                  <a:rPr lang="en-US" sz="3000" dirty="0"/>
                  <a:t>Optimal </a:t>
                </a:r>
                <a:r>
                  <a:rPr lang="en-US" sz="3000" dirty="0" err="1"/>
                  <a:t>ciMHFs</a:t>
                </a:r>
                <a:r>
                  <a:rPr lang="en-US" sz="3000" dirty="0"/>
                  <a:t> without cache hierarchy assumptions</a:t>
                </a:r>
              </a:p>
              <a:p>
                <a:pPr marL="0" indent="0">
                  <a:buNone/>
                </a:pPr>
                <a:endParaRPr lang="en-US" sz="3000" dirty="0"/>
              </a:p>
              <a:p>
                <a:pPr marL="0" indent="0">
                  <a:buNone/>
                </a:pPr>
                <a:r>
                  <a:rPr lang="en-US" sz="3000" dirty="0"/>
                  <a:t>Show pebbling reduction for </a:t>
                </a:r>
                <a:r>
                  <a:rPr lang="en-US" sz="3000" dirty="0" err="1"/>
                  <a:t>dMHFs</a:t>
                </a:r>
                <a:endParaRPr lang="en-US" sz="3000" dirty="0"/>
              </a:p>
            </p:txBody>
          </p:sp>
        </mc:Choice>
        <mc:Fallback xmlns="">
          <p:sp>
            <p:nvSpPr>
              <p:cNvPr id="3" name="Content Placeholder 2">
                <a:extLst>
                  <a:ext uri="{FF2B5EF4-FFF2-40B4-BE49-F238E27FC236}">
                    <a16:creationId xmlns:a16="http://schemas.microsoft.com/office/drawing/2014/main" id="{0CC1B98D-3726-4B81-89BF-0548C8AF78EA}"/>
                  </a:ext>
                </a:extLst>
              </p:cNvPr>
              <p:cNvSpPr>
                <a:spLocks noGrp="1" noRot="1" noChangeAspect="1" noMove="1" noResize="1" noEditPoints="1" noAdjustHandles="1" noChangeArrowheads="1" noChangeShapeType="1" noTextEdit="1"/>
              </p:cNvSpPr>
              <p:nvPr>
                <p:ph idx="1"/>
              </p:nvPr>
            </p:nvSpPr>
            <p:spPr>
              <a:xfrm>
                <a:off x="838200" y="1825625"/>
                <a:ext cx="7419975" cy="4351338"/>
              </a:xfrm>
              <a:blipFill>
                <a:blip r:embed="rId3"/>
                <a:stretch>
                  <a:fillRect l="-1972" t="-2801"/>
                </a:stretch>
              </a:blipFill>
            </p:spPr>
            <p:txBody>
              <a:bodyPr/>
              <a:lstStyle/>
              <a:p>
                <a:r>
                  <a:rPr lang="en-US">
                    <a:noFill/>
                  </a:rPr>
                  <a:t> </a:t>
                </a:r>
              </a:p>
            </p:txBody>
          </p:sp>
        </mc:Fallback>
      </mc:AlternateContent>
      <p:pic>
        <p:nvPicPr>
          <p:cNvPr id="4" name="Content Placeholder 5" descr="conan.jpg">
            <a:extLst>
              <a:ext uri="{FF2B5EF4-FFF2-40B4-BE49-F238E27FC236}">
                <a16:creationId xmlns:a16="http://schemas.microsoft.com/office/drawing/2014/main" id="{02CF4EF9-E7F9-481A-84F8-7E4E414CFE45}"/>
              </a:ext>
            </a:extLst>
          </p:cNvPr>
          <p:cNvPicPr>
            <a:picLocks noChangeAspect="1"/>
          </p:cNvPicPr>
          <p:nvPr/>
        </p:nvPicPr>
        <p:blipFill>
          <a:blip r:embed="rId4" cstate="print"/>
          <a:stretch>
            <a:fillRect/>
          </a:stretch>
        </p:blipFill>
        <p:spPr>
          <a:xfrm>
            <a:off x="8338038" y="1866900"/>
            <a:ext cx="3634887" cy="3124200"/>
          </a:xfrm>
          <a:prstGeom prst="rect">
            <a:avLst/>
          </a:prstGeom>
        </p:spPr>
      </p:pic>
    </p:spTree>
    <p:extLst>
      <p:ext uri="{BB962C8B-B14F-4D97-AF65-F5344CB8AC3E}">
        <p14:creationId xmlns:p14="http://schemas.microsoft.com/office/powerpoint/2010/main" val="382160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mc:AlternateContent xmlns:mc="http://schemas.openxmlformats.org/markup-compatibility/2006" xmlns:a14="http://schemas.microsoft.com/office/drawing/2010/main">
        <mc:Choice Requires="a14">
          <p:sp>
            <p:nvSpPr>
              <p:cNvPr id="3" name="TextBox 2"/>
              <p:cNvSpPr txBox="1"/>
              <p:nvPr/>
            </p:nvSpPr>
            <p:spPr>
              <a:xfrm>
                <a:off x="1240536" y="5294376"/>
                <a:ext cx="140737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=1</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6" y="5294376"/>
                <a:ext cx="1407370" cy="430887"/>
              </a:xfrm>
              <a:prstGeom prst="rect">
                <a:avLst/>
              </a:prstGeom>
              <a:blipFill>
                <a:blip r:embed="rId3"/>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73516F0D-F29B-4C97-854D-D835A07AB37F}"/>
              </a:ext>
            </a:extLst>
          </p:cNvPr>
          <p:cNvSpPr/>
          <p:nvPr/>
        </p:nvSpPr>
        <p:spPr>
          <a:xfrm>
            <a:off x="3373048" y="2196703"/>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cxnSp>
        <p:nvCxnSpPr>
          <p:cNvPr id="22" name="Straight Arrow Connector 21">
            <a:extLst>
              <a:ext uri="{FF2B5EF4-FFF2-40B4-BE49-F238E27FC236}">
                <a16:creationId xmlns:a16="http://schemas.microsoft.com/office/drawing/2014/main" id="{E6016F4E-27CC-42BB-A917-167E177CFD75}"/>
              </a:ext>
            </a:extLst>
          </p:cNvPr>
          <p:cNvCxnSpPr>
            <a:stCxn id="21" idx="6"/>
          </p:cNvCxnSpPr>
          <p:nvPr/>
        </p:nvCxnSpPr>
        <p:spPr>
          <a:xfrm>
            <a:off x="4249348"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F4F8F-E37A-4B42-8073-493AC4DA1612}"/>
              </a:ext>
            </a:extLst>
          </p:cNvPr>
          <p:cNvCxnSpPr/>
          <p:nvPr/>
        </p:nvCxnSpPr>
        <p:spPr>
          <a:xfrm>
            <a:off x="567848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45852-3DCD-4E9C-A73C-1717FA174842}"/>
              </a:ext>
            </a:extLst>
          </p:cNvPr>
          <p:cNvCxnSpPr/>
          <p:nvPr/>
        </p:nvCxnSpPr>
        <p:spPr>
          <a:xfrm>
            <a:off x="7107626"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19441CC-BE59-4313-831F-8A56E0704950}"/>
              </a:ext>
            </a:extLst>
          </p:cNvPr>
          <p:cNvSpPr/>
          <p:nvPr/>
        </p:nvSpPr>
        <p:spPr>
          <a:xfrm>
            <a:off x="4783526" y="21713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2" name="Oval 31">
            <a:extLst>
              <a:ext uri="{FF2B5EF4-FFF2-40B4-BE49-F238E27FC236}">
                <a16:creationId xmlns:a16="http://schemas.microsoft.com/office/drawing/2014/main" id="{3DBF4351-7D8F-41A5-A6FB-0024B83ABAA2}"/>
              </a:ext>
            </a:extLst>
          </p:cNvPr>
          <p:cNvSpPr/>
          <p:nvPr/>
        </p:nvSpPr>
        <p:spPr>
          <a:xfrm>
            <a:off x="6204890" y="222210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3" name="Oval 32">
            <a:extLst>
              <a:ext uri="{FF2B5EF4-FFF2-40B4-BE49-F238E27FC236}">
                <a16:creationId xmlns:a16="http://schemas.microsoft.com/office/drawing/2014/main" id="{5E92ECEA-9873-413B-A7B3-C9EC6E4E25D4}"/>
              </a:ext>
            </a:extLst>
          </p:cNvPr>
          <p:cNvSpPr/>
          <p:nvPr/>
        </p:nvSpPr>
        <p:spPr>
          <a:xfrm>
            <a:off x="7637917"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4" name="Straight Arrow Connector 33">
            <a:extLst>
              <a:ext uri="{FF2B5EF4-FFF2-40B4-BE49-F238E27FC236}">
                <a16:creationId xmlns:a16="http://schemas.microsoft.com/office/drawing/2014/main" id="{B85A5C7D-F8DB-4ABE-A881-2A2C9BA7662D}"/>
              </a:ext>
            </a:extLst>
          </p:cNvPr>
          <p:cNvCxnSpPr/>
          <p:nvPr/>
        </p:nvCxnSpPr>
        <p:spPr>
          <a:xfrm>
            <a:off x="2831095"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BF17C8A-4E1B-4DD6-B6D6-4051927E2DF6}"/>
              </a:ext>
            </a:extLst>
          </p:cNvPr>
          <p:cNvSpPr/>
          <p:nvPr/>
        </p:nvSpPr>
        <p:spPr>
          <a:xfrm>
            <a:off x="4783526" y="3401802"/>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6" name="Straight Arrow Connector 35">
            <a:extLst>
              <a:ext uri="{FF2B5EF4-FFF2-40B4-BE49-F238E27FC236}">
                <a16:creationId xmlns:a16="http://schemas.microsoft.com/office/drawing/2014/main" id="{88535C66-45CA-4B9F-8B8E-0F7B4D014119}"/>
              </a:ext>
            </a:extLst>
          </p:cNvPr>
          <p:cNvCxnSpPr>
            <a:stCxn id="31" idx="4"/>
            <a:endCxn id="35" idx="0"/>
          </p:cNvCxnSpPr>
          <p:nvPr/>
        </p:nvCxnSpPr>
        <p:spPr>
          <a:xfrm>
            <a:off x="5221676" y="3020389"/>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E9F7C5-C74C-4EEA-82DA-C77CA6DF2238}"/>
              </a:ext>
            </a:extLst>
          </p:cNvPr>
          <p:cNvCxnSpPr>
            <a:endCxn id="33" idx="4"/>
          </p:cNvCxnSpPr>
          <p:nvPr/>
        </p:nvCxnSpPr>
        <p:spPr>
          <a:xfrm flipV="1">
            <a:off x="5678486" y="3045789"/>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05DCEF-1CF7-498B-A458-CE2480647854}"/>
              </a:ext>
            </a:extLst>
          </p:cNvPr>
          <p:cNvCxnSpPr/>
          <p:nvPr/>
        </p:nvCxnSpPr>
        <p:spPr>
          <a:xfrm>
            <a:off x="851421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07ED2D3-4B03-4C3D-BE13-6853A4F9EBFA}"/>
              </a:ext>
            </a:extLst>
          </p:cNvPr>
          <p:cNvSpPr txBox="1"/>
          <p:nvPr/>
        </p:nvSpPr>
        <p:spPr>
          <a:xfrm>
            <a:off x="1681732" y="2171303"/>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40" name="Curved Connector 21">
            <a:extLst>
              <a:ext uri="{FF2B5EF4-FFF2-40B4-BE49-F238E27FC236}">
                <a16:creationId xmlns:a16="http://schemas.microsoft.com/office/drawing/2014/main" id="{E81CE23B-1675-454D-8016-A218D0F70181}"/>
              </a:ext>
            </a:extLst>
          </p:cNvPr>
          <p:cNvCxnSpPr/>
          <p:nvPr/>
        </p:nvCxnSpPr>
        <p:spPr>
          <a:xfrm rot="5400000" flipH="1" flipV="1">
            <a:off x="5143454" y="773007"/>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6B7FCB3-498A-4CE4-AAEB-4633C8816DE7}"/>
                  </a:ext>
                </a:extLst>
              </p:cNvPr>
              <p:cNvSpPr/>
              <p:nvPr/>
            </p:nvSpPr>
            <p:spPr>
              <a:xfrm>
                <a:off x="2059764" y="3223213"/>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41" name="Rectangle 40">
                <a:extLst>
                  <a:ext uri="{FF2B5EF4-FFF2-40B4-BE49-F238E27FC236}">
                    <a16:creationId xmlns:a16="http://schemas.microsoft.com/office/drawing/2014/main" id="{56B7FCB3-498A-4CE4-AAEB-4633C8816DE7}"/>
                  </a:ext>
                </a:extLst>
              </p:cNvPr>
              <p:cNvSpPr>
                <a:spLocks noRot="1" noChangeAspect="1" noMove="1" noResize="1" noEditPoints="1" noAdjustHandles="1" noChangeArrowheads="1" noChangeShapeType="1" noTextEdit="1"/>
              </p:cNvSpPr>
              <p:nvPr/>
            </p:nvSpPr>
            <p:spPr>
              <a:xfrm>
                <a:off x="2059764" y="3223213"/>
                <a:ext cx="771331" cy="606384"/>
              </a:xfrm>
              <a:prstGeom prst="rect">
                <a:avLst/>
              </a:prstGeom>
              <a:blipFill>
                <a:blip r:embed="rId4"/>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5004003-AD9C-4D57-BBD6-0D60BA3EE677}"/>
              </a:ext>
            </a:extLst>
          </p:cNvPr>
          <p:cNvSpPr txBox="1"/>
          <p:nvPr/>
        </p:nvSpPr>
        <p:spPr>
          <a:xfrm>
            <a:off x="9166363" y="2171303"/>
            <a:ext cx="1234505" cy="707886"/>
          </a:xfrm>
          <a:prstGeom prst="rect">
            <a:avLst/>
          </a:prstGeom>
          <a:noFill/>
        </p:spPr>
        <p:txBody>
          <a:bodyPr wrap="square" rtlCol="0">
            <a:spAutoFit/>
          </a:bodyPr>
          <a:lstStyle/>
          <a:p>
            <a:r>
              <a:rPr lang="en-US" sz="4000" i="1" dirty="0">
                <a:latin typeface="Times New Roman" panose="02020603050405020304" pitchFamily="18" charset="0"/>
                <a:cs typeface="Times New Roman" panose="02020603050405020304" pitchFamily="18" charset="0"/>
              </a:rPr>
              <a:t>hash</a:t>
            </a:r>
          </a:p>
        </p:txBody>
      </p:sp>
    </p:spTree>
    <p:extLst>
      <p:ext uri="{BB962C8B-B14F-4D97-AF65-F5344CB8AC3E}">
        <p14:creationId xmlns:p14="http://schemas.microsoft.com/office/powerpoint/2010/main" val="1566306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mc:AlternateContent xmlns:mc="http://schemas.openxmlformats.org/markup-compatibility/2006" xmlns:a14="http://schemas.microsoft.com/office/drawing/2010/main">
        <mc:Choice Requires="a14">
          <p:sp>
            <p:nvSpPr>
              <p:cNvPr id="3" name="TextBox 2"/>
              <p:cNvSpPr txBox="1"/>
              <p:nvPr/>
            </p:nvSpPr>
            <p:spPr>
              <a:xfrm>
                <a:off x="1240535" y="5294376"/>
                <a:ext cx="6409043"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=1</m:t>
                      </m:r>
                      <m:r>
                        <a:rPr lang="en-US" sz="2800" b="0" i="0" smtClean="0">
                          <a:latin typeface="Cambria Math" panose="02040503050406030204" pitchFamily="18" charset="0"/>
                        </a:rPr>
                        <m:t>+2=3</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5" y="5294376"/>
                <a:ext cx="6409043" cy="430887"/>
              </a:xfrm>
              <a:prstGeom prst="rect">
                <a:avLst/>
              </a:prstGeom>
              <a:blipFill>
                <a:blip r:embed="rId3"/>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73516F0D-F29B-4C97-854D-D835A07AB37F}"/>
              </a:ext>
            </a:extLst>
          </p:cNvPr>
          <p:cNvSpPr/>
          <p:nvPr/>
        </p:nvSpPr>
        <p:spPr>
          <a:xfrm>
            <a:off x="3373048" y="2196703"/>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cxnSp>
        <p:nvCxnSpPr>
          <p:cNvPr id="22" name="Straight Arrow Connector 21">
            <a:extLst>
              <a:ext uri="{FF2B5EF4-FFF2-40B4-BE49-F238E27FC236}">
                <a16:creationId xmlns:a16="http://schemas.microsoft.com/office/drawing/2014/main" id="{E6016F4E-27CC-42BB-A917-167E177CFD75}"/>
              </a:ext>
            </a:extLst>
          </p:cNvPr>
          <p:cNvCxnSpPr>
            <a:stCxn id="21" idx="6"/>
          </p:cNvCxnSpPr>
          <p:nvPr/>
        </p:nvCxnSpPr>
        <p:spPr>
          <a:xfrm>
            <a:off x="4249348"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F4F8F-E37A-4B42-8073-493AC4DA1612}"/>
              </a:ext>
            </a:extLst>
          </p:cNvPr>
          <p:cNvCxnSpPr/>
          <p:nvPr/>
        </p:nvCxnSpPr>
        <p:spPr>
          <a:xfrm>
            <a:off x="567848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45852-3DCD-4E9C-A73C-1717FA174842}"/>
              </a:ext>
            </a:extLst>
          </p:cNvPr>
          <p:cNvCxnSpPr/>
          <p:nvPr/>
        </p:nvCxnSpPr>
        <p:spPr>
          <a:xfrm>
            <a:off x="7107626"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19441CC-BE59-4313-831F-8A56E0704950}"/>
              </a:ext>
            </a:extLst>
          </p:cNvPr>
          <p:cNvSpPr/>
          <p:nvPr/>
        </p:nvSpPr>
        <p:spPr>
          <a:xfrm>
            <a:off x="4783526" y="2171303"/>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2" name="Oval 31">
            <a:extLst>
              <a:ext uri="{FF2B5EF4-FFF2-40B4-BE49-F238E27FC236}">
                <a16:creationId xmlns:a16="http://schemas.microsoft.com/office/drawing/2014/main" id="{3DBF4351-7D8F-41A5-A6FB-0024B83ABAA2}"/>
              </a:ext>
            </a:extLst>
          </p:cNvPr>
          <p:cNvSpPr/>
          <p:nvPr/>
        </p:nvSpPr>
        <p:spPr>
          <a:xfrm>
            <a:off x="6204890" y="222210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3" name="Oval 32">
            <a:extLst>
              <a:ext uri="{FF2B5EF4-FFF2-40B4-BE49-F238E27FC236}">
                <a16:creationId xmlns:a16="http://schemas.microsoft.com/office/drawing/2014/main" id="{5E92ECEA-9873-413B-A7B3-C9EC6E4E25D4}"/>
              </a:ext>
            </a:extLst>
          </p:cNvPr>
          <p:cNvSpPr/>
          <p:nvPr/>
        </p:nvSpPr>
        <p:spPr>
          <a:xfrm>
            <a:off x="7637917"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4" name="Straight Arrow Connector 33">
            <a:extLst>
              <a:ext uri="{FF2B5EF4-FFF2-40B4-BE49-F238E27FC236}">
                <a16:creationId xmlns:a16="http://schemas.microsoft.com/office/drawing/2014/main" id="{B85A5C7D-F8DB-4ABE-A881-2A2C9BA7662D}"/>
              </a:ext>
            </a:extLst>
          </p:cNvPr>
          <p:cNvCxnSpPr/>
          <p:nvPr/>
        </p:nvCxnSpPr>
        <p:spPr>
          <a:xfrm>
            <a:off x="2831095"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BF17C8A-4E1B-4DD6-B6D6-4051927E2DF6}"/>
              </a:ext>
            </a:extLst>
          </p:cNvPr>
          <p:cNvSpPr/>
          <p:nvPr/>
        </p:nvSpPr>
        <p:spPr>
          <a:xfrm>
            <a:off x="4783526" y="3401802"/>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6" name="Straight Arrow Connector 35">
            <a:extLst>
              <a:ext uri="{FF2B5EF4-FFF2-40B4-BE49-F238E27FC236}">
                <a16:creationId xmlns:a16="http://schemas.microsoft.com/office/drawing/2014/main" id="{88535C66-45CA-4B9F-8B8E-0F7B4D014119}"/>
              </a:ext>
            </a:extLst>
          </p:cNvPr>
          <p:cNvCxnSpPr>
            <a:stCxn id="31" idx="4"/>
            <a:endCxn id="35" idx="0"/>
          </p:cNvCxnSpPr>
          <p:nvPr/>
        </p:nvCxnSpPr>
        <p:spPr>
          <a:xfrm>
            <a:off x="5221676" y="3020389"/>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E9F7C5-C74C-4EEA-82DA-C77CA6DF2238}"/>
              </a:ext>
            </a:extLst>
          </p:cNvPr>
          <p:cNvCxnSpPr>
            <a:endCxn id="33" idx="4"/>
          </p:cNvCxnSpPr>
          <p:nvPr/>
        </p:nvCxnSpPr>
        <p:spPr>
          <a:xfrm flipV="1">
            <a:off x="5678486" y="3045789"/>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05DCEF-1CF7-498B-A458-CE2480647854}"/>
              </a:ext>
            </a:extLst>
          </p:cNvPr>
          <p:cNvCxnSpPr/>
          <p:nvPr/>
        </p:nvCxnSpPr>
        <p:spPr>
          <a:xfrm>
            <a:off x="851421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07ED2D3-4B03-4C3D-BE13-6853A4F9EBFA}"/>
              </a:ext>
            </a:extLst>
          </p:cNvPr>
          <p:cNvSpPr txBox="1"/>
          <p:nvPr/>
        </p:nvSpPr>
        <p:spPr>
          <a:xfrm>
            <a:off x="1681732" y="2171303"/>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40" name="Curved Connector 21">
            <a:extLst>
              <a:ext uri="{FF2B5EF4-FFF2-40B4-BE49-F238E27FC236}">
                <a16:creationId xmlns:a16="http://schemas.microsoft.com/office/drawing/2014/main" id="{E81CE23B-1675-454D-8016-A218D0F70181}"/>
              </a:ext>
            </a:extLst>
          </p:cNvPr>
          <p:cNvCxnSpPr/>
          <p:nvPr/>
        </p:nvCxnSpPr>
        <p:spPr>
          <a:xfrm rot="5400000" flipH="1" flipV="1">
            <a:off x="5143454" y="773007"/>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6B7FCB3-498A-4CE4-AAEB-4633C8816DE7}"/>
                  </a:ext>
                </a:extLst>
              </p:cNvPr>
              <p:cNvSpPr/>
              <p:nvPr/>
            </p:nvSpPr>
            <p:spPr>
              <a:xfrm>
                <a:off x="2059764" y="3223213"/>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41" name="Rectangle 40">
                <a:extLst>
                  <a:ext uri="{FF2B5EF4-FFF2-40B4-BE49-F238E27FC236}">
                    <a16:creationId xmlns:a16="http://schemas.microsoft.com/office/drawing/2014/main" id="{56B7FCB3-498A-4CE4-AAEB-4633C8816DE7}"/>
                  </a:ext>
                </a:extLst>
              </p:cNvPr>
              <p:cNvSpPr>
                <a:spLocks noRot="1" noChangeAspect="1" noMove="1" noResize="1" noEditPoints="1" noAdjustHandles="1" noChangeArrowheads="1" noChangeShapeType="1" noTextEdit="1"/>
              </p:cNvSpPr>
              <p:nvPr/>
            </p:nvSpPr>
            <p:spPr>
              <a:xfrm>
                <a:off x="2059764" y="3223213"/>
                <a:ext cx="771331" cy="606384"/>
              </a:xfrm>
              <a:prstGeom prst="rect">
                <a:avLst/>
              </a:prstGeom>
              <a:blipFill>
                <a:blip r:embed="rId4"/>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5004003-AD9C-4D57-BBD6-0D60BA3EE677}"/>
              </a:ext>
            </a:extLst>
          </p:cNvPr>
          <p:cNvSpPr txBox="1"/>
          <p:nvPr/>
        </p:nvSpPr>
        <p:spPr>
          <a:xfrm>
            <a:off x="9166363" y="2171303"/>
            <a:ext cx="1234505" cy="707886"/>
          </a:xfrm>
          <a:prstGeom prst="rect">
            <a:avLst/>
          </a:prstGeom>
          <a:noFill/>
        </p:spPr>
        <p:txBody>
          <a:bodyPr wrap="square" rtlCol="0">
            <a:spAutoFit/>
          </a:bodyPr>
          <a:lstStyle/>
          <a:p>
            <a:r>
              <a:rPr lang="en-US" sz="4000" i="1" dirty="0">
                <a:latin typeface="Times New Roman" panose="02020603050405020304" pitchFamily="18" charset="0"/>
                <a:cs typeface="Times New Roman" panose="02020603050405020304" pitchFamily="18" charset="0"/>
              </a:rPr>
              <a:t>hash</a:t>
            </a:r>
          </a:p>
        </p:txBody>
      </p:sp>
    </p:spTree>
    <p:extLst>
      <p:ext uri="{BB962C8B-B14F-4D97-AF65-F5344CB8AC3E}">
        <p14:creationId xmlns:p14="http://schemas.microsoft.com/office/powerpoint/2010/main" val="1896066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mc:AlternateContent xmlns:mc="http://schemas.openxmlformats.org/markup-compatibility/2006" xmlns:a14="http://schemas.microsoft.com/office/drawing/2010/main">
        <mc:Choice Requires="a14">
          <p:sp>
            <p:nvSpPr>
              <p:cNvPr id="3" name="TextBox 2"/>
              <p:cNvSpPr txBox="1"/>
              <p:nvPr/>
            </p:nvSpPr>
            <p:spPr>
              <a:xfrm>
                <a:off x="1240535" y="5294376"/>
                <a:ext cx="6409043"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=1</m:t>
                      </m:r>
                      <m:r>
                        <a:rPr lang="en-US" sz="2800" b="0" i="0" smtClean="0">
                          <a:latin typeface="Cambria Math" panose="02040503050406030204" pitchFamily="18" charset="0"/>
                        </a:rPr>
                        <m:t>+2+2=5</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5" y="5294376"/>
                <a:ext cx="6409043" cy="430887"/>
              </a:xfrm>
              <a:prstGeom prst="rect">
                <a:avLst/>
              </a:prstGeom>
              <a:blipFill>
                <a:blip r:embed="rId3"/>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73516F0D-F29B-4C97-854D-D835A07AB37F}"/>
              </a:ext>
            </a:extLst>
          </p:cNvPr>
          <p:cNvSpPr/>
          <p:nvPr/>
        </p:nvSpPr>
        <p:spPr>
          <a:xfrm>
            <a:off x="3373048"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cxnSp>
        <p:nvCxnSpPr>
          <p:cNvPr id="22" name="Straight Arrow Connector 21">
            <a:extLst>
              <a:ext uri="{FF2B5EF4-FFF2-40B4-BE49-F238E27FC236}">
                <a16:creationId xmlns:a16="http://schemas.microsoft.com/office/drawing/2014/main" id="{E6016F4E-27CC-42BB-A917-167E177CFD75}"/>
              </a:ext>
            </a:extLst>
          </p:cNvPr>
          <p:cNvCxnSpPr>
            <a:stCxn id="21" idx="6"/>
          </p:cNvCxnSpPr>
          <p:nvPr/>
        </p:nvCxnSpPr>
        <p:spPr>
          <a:xfrm>
            <a:off x="4249348"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F4F8F-E37A-4B42-8073-493AC4DA1612}"/>
              </a:ext>
            </a:extLst>
          </p:cNvPr>
          <p:cNvCxnSpPr/>
          <p:nvPr/>
        </p:nvCxnSpPr>
        <p:spPr>
          <a:xfrm>
            <a:off x="567848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45852-3DCD-4E9C-A73C-1717FA174842}"/>
              </a:ext>
            </a:extLst>
          </p:cNvPr>
          <p:cNvCxnSpPr/>
          <p:nvPr/>
        </p:nvCxnSpPr>
        <p:spPr>
          <a:xfrm>
            <a:off x="7107626"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19441CC-BE59-4313-831F-8A56E0704950}"/>
              </a:ext>
            </a:extLst>
          </p:cNvPr>
          <p:cNvSpPr/>
          <p:nvPr/>
        </p:nvSpPr>
        <p:spPr>
          <a:xfrm>
            <a:off x="4783526" y="21713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2" name="Oval 31">
            <a:extLst>
              <a:ext uri="{FF2B5EF4-FFF2-40B4-BE49-F238E27FC236}">
                <a16:creationId xmlns:a16="http://schemas.microsoft.com/office/drawing/2014/main" id="{3DBF4351-7D8F-41A5-A6FB-0024B83ABAA2}"/>
              </a:ext>
            </a:extLst>
          </p:cNvPr>
          <p:cNvSpPr/>
          <p:nvPr/>
        </p:nvSpPr>
        <p:spPr>
          <a:xfrm>
            <a:off x="6204890" y="2222104"/>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3" name="Oval 32">
            <a:extLst>
              <a:ext uri="{FF2B5EF4-FFF2-40B4-BE49-F238E27FC236}">
                <a16:creationId xmlns:a16="http://schemas.microsoft.com/office/drawing/2014/main" id="{5E92ECEA-9873-413B-A7B3-C9EC6E4E25D4}"/>
              </a:ext>
            </a:extLst>
          </p:cNvPr>
          <p:cNvSpPr/>
          <p:nvPr/>
        </p:nvSpPr>
        <p:spPr>
          <a:xfrm>
            <a:off x="7637917"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4" name="Straight Arrow Connector 33">
            <a:extLst>
              <a:ext uri="{FF2B5EF4-FFF2-40B4-BE49-F238E27FC236}">
                <a16:creationId xmlns:a16="http://schemas.microsoft.com/office/drawing/2014/main" id="{B85A5C7D-F8DB-4ABE-A881-2A2C9BA7662D}"/>
              </a:ext>
            </a:extLst>
          </p:cNvPr>
          <p:cNvCxnSpPr/>
          <p:nvPr/>
        </p:nvCxnSpPr>
        <p:spPr>
          <a:xfrm>
            <a:off x="2831095"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BF17C8A-4E1B-4DD6-B6D6-4051927E2DF6}"/>
              </a:ext>
            </a:extLst>
          </p:cNvPr>
          <p:cNvSpPr/>
          <p:nvPr/>
        </p:nvSpPr>
        <p:spPr>
          <a:xfrm>
            <a:off x="4783526" y="3401802"/>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6" name="Straight Arrow Connector 35">
            <a:extLst>
              <a:ext uri="{FF2B5EF4-FFF2-40B4-BE49-F238E27FC236}">
                <a16:creationId xmlns:a16="http://schemas.microsoft.com/office/drawing/2014/main" id="{88535C66-45CA-4B9F-8B8E-0F7B4D014119}"/>
              </a:ext>
            </a:extLst>
          </p:cNvPr>
          <p:cNvCxnSpPr>
            <a:stCxn id="31" idx="4"/>
            <a:endCxn id="35" idx="0"/>
          </p:cNvCxnSpPr>
          <p:nvPr/>
        </p:nvCxnSpPr>
        <p:spPr>
          <a:xfrm>
            <a:off x="5221676" y="3020389"/>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E9F7C5-C74C-4EEA-82DA-C77CA6DF2238}"/>
              </a:ext>
            </a:extLst>
          </p:cNvPr>
          <p:cNvCxnSpPr>
            <a:endCxn id="33" idx="4"/>
          </p:cNvCxnSpPr>
          <p:nvPr/>
        </p:nvCxnSpPr>
        <p:spPr>
          <a:xfrm flipV="1">
            <a:off x="5678486" y="3045789"/>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05DCEF-1CF7-498B-A458-CE2480647854}"/>
              </a:ext>
            </a:extLst>
          </p:cNvPr>
          <p:cNvCxnSpPr/>
          <p:nvPr/>
        </p:nvCxnSpPr>
        <p:spPr>
          <a:xfrm>
            <a:off x="851421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07ED2D3-4B03-4C3D-BE13-6853A4F9EBFA}"/>
              </a:ext>
            </a:extLst>
          </p:cNvPr>
          <p:cNvSpPr txBox="1"/>
          <p:nvPr/>
        </p:nvSpPr>
        <p:spPr>
          <a:xfrm>
            <a:off x="1681732" y="2171303"/>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40" name="Curved Connector 21">
            <a:extLst>
              <a:ext uri="{FF2B5EF4-FFF2-40B4-BE49-F238E27FC236}">
                <a16:creationId xmlns:a16="http://schemas.microsoft.com/office/drawing/2014/main" id="{E81CE23B-1675-454D-8016-A218D0F70181}"/>
              </a:ext>
            </a:extLst>
          </p:cNvPr>
          <p:cNvCxnSpPr/>
          <p:nvPr/>
        </p:nvCxnSpPr>
        <p:spPr>
          <a:xfrm rot="5400000" flipH="1" flipV="1">
            <a:off x="5143454" y="773007"/>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6B7FCB3-498A-4CE4-AAEB-4633C8816DE7}"/>
                  </a:ext>
                </a:extLst>
              </p:cNvPr>
              <p:cNvSpPr/>
              <p:nvPr/>
            </p:nvSpPr>
            <p:spPr>
              <a:xfrm>
                <a:off x="2059764" y="3223213"/>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41" name="Rectangle 40">
                <a:extLst>
                  <a:ext uri="{FF2B5EF4-FFF2-40B4-BE49-F238E27FC236}">
                    <a16:creationId xmlns:a16="http://schemas.microsoft.com/office/drawing/2014/main" id="{56B7FCB3-498A-4CE4-AAEB-4633C8816DE7}"/>
                  </a:ext>
                </a:extLst>
              </p:cNvPr>
              <p:cNvSpPr>
                <a:spLocks noRot="1" noChangeAspect="1" noMove="1" noResize="1" noEditPoints="1" noAdjustHandles="1" noChangeArrowheads="1" noChangeShapeType="1" noTextEdit="1"/>
              </p:cNvSpPr>
              <p:nvPr/>
            </p:nvSpPr>
            <p:spPr>
              <a:xfrm>
                <a:off x="2059764" y="3223213"/>
                <a:ext cx="771331" cy="606384"/>
              </a:xfrm>
              <a:prstGeom prst="rect">
                <a:avLst/>
              </a:prstGeom>
              <a:blipFill>
                <a:blip r:embed="rId4"/>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5004003-AD9C-4D57-BBD6-0D60BA3EE677}"/>
              </a:ext>
            </a:extLst>
          </p:cNvPr>
          <p:cNvSpPr txBox="1"/>
          <p:nvPr/>
        </p:nvSpPr>
        <p:spPr>
          <a:xfrm>
            <a:off x="9166363" y="2171303"/>
            <a:ext cx="1234505" cy="707886"/>
          </a:xfrm>
          <a:prstGeom prst="rect">
            <a:avLst/>
          </a:prstGeom>
          <a:noFill/>
        </p:spPr>
        <p:txBody>
          <a:bodyPr wrap="square" rtlCol="0">
            <a:spAutoFit/>
          </a:bodyPr>
          <a:lstStyle/>
          <a:p>
            <a:r>
              <a:rPr lang="en-US" sz="4000" i="1" dirty="0">
                <a:latin typeface="Times New Roman" panose="02020603050405020304" pitchFamily="18" charset="0"/>
                <a:cs typeface="Times New Roman" panose="02020603050405020304" pitchFamily="18" charset="0"/>
              </a:rPr>
              <a:t>hash</a:t>
            </a:r>
          </a:p>
        </p:txBody>
      </p:sp>
    </p:spTree>
    <p:extLst>
      <p:ext uri="{BB962C8B-B14F-4D97-AF65-F5344CB8AC3E}">
        <p14:creationId xmlns:p14="http://schemas.microsoft.com/office/powerpoint/2010/main" val="199045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mc:AlternateContent xmlns:mc="http://schemas.openxmlformats.org/markup-compatibility/2006" xmlns:a14="http://schemas.microsoft.com/office/drawing/2010/main">
        <mc:Choice Requires="a14">
          <p:sp>
            <p:nvSpPr>
              <p:cNvPr id="3" name="TextBox 2"/>
              <p:cNvSpPr txBox="1"/>
              <p:nvPr/>
            </p:nvSpPr>
            <p:spPr>
              <a:xfrm>
                <a:off x="1240535" y="5294376"/>
                <a:ext cx="4560825" cy="125694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4</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=1</m:t>
                      </m:r>
                      <m:r>
                        <a:rPr lang="en-US" sz="2800" b="0" i="0" smtClean="0">
                          <a:latin typeface="Cambria Math" panose="02040503050406030204" pitchFamily="18" charset="0"/>
                        </a:rPr>
                        <m:t>+2+2+1=6</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5" y="5294376"/>
                <a:ext cx="4560825" cy="1256947"/>
              </a:xfrm>
              <a:prstGeom prst="rect">
                <a:avLst/>
              </a:prstGeom>
              <a:blipFill>
                <a:blip r:embed="rId3"/>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73516F0D-F29B-4C97-854D-D835A07AB37F}"/>
              </a:ext>
            </a:extLst>
          </p:cNvPr>
          <p:cNvSpPr/>
          <p:nvPr/>
        </p:nvSpPr>
        <p:spPr>
          <a:xfrm>
            <a:off x="3373048" y="21967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cxnSp>
        <p:nvCxnSpPr>
          <p:cNvPr id="22" name="Straight Arrow Connector 21">
            <a:extLst>
              <a:ext uri="{FF2B5EF4-FFF2-40B4-BE49-F238E27FC236}">
                <a16:creationId xmlns:a16="http://schemas.microsoft.com/office/drawing/2014/main" id="{E6016F4E-27CC-42BB-A917-167E177CFD75}"/>
              </a:ext>
            </a:extLst>
          </p:cNvPr>
          <p:cNvCxnSpPr>
            <a:stCxn id="21" idx="6"/>
          </p:cNvCxnSpPr>
          <p:nvPr/>
        </p:nvCxnSpPr>
        <p:spPr>
          <a:xfrm>
            <a:off x="4249348"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F4F8F-E37A-4B42-8073-493AC4DA1612}"/>
              </a:ext>
            </a:extLst>
          </p:cNvPr>
          <p:cNvCxnSpPr/>
          <p:nvPr/>
        </p:nvCxnSpPr>
        <p:spPr>
          <a:xfrm>
            <a:off x="567848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45852-3DCD-4E9C-A73C-1717FA174842}"/>
              </a:ext>
            </a:extLst>
          </p:cNvPr>
          <p:cNvCxnSpPr/>
          <p:nvPr/>
        </p:nvCxnSpPr>
        <p:spPr>
          <a:xfrm>
            <a:off x="7107626"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19441CC-BE59-4313-831F-8A56E0704950}"/>
              </a:ext>
            </a:extLst>
          </p:cNvPr>
          <p:cNvSpPr/>
          <p:nvPr/>
        </p:nvSpPr>
        <p:spPr>
          <a:xfrm>
            <a:off x="4783526" y="2171303"/>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2" name="Oval 31">
            <a:extLst>
              <a:ext uri="{FF2B5EF4-FFF2-40B4-BE49-F238E27FC236}">
                <a16:creationId xmlns:a16="http://schemas.microsoft.com/office/drawing/2014/main" id="{3DBF4351-7D8F-41A5-A6FB-0024B83ABAA2}"/>
              </a:ext>
            </a:extLst>
          </p:cNvPr>
          <p:cNvSpPr/>
          <p:nvPr/>
        </p:nvSpPr>
        <p:spPr>
          <a:xfrm>
            <a:off x="6204890" y="222210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3" name="Oval 32">
            <a:extLst>
              <a:ext uri="{FF2B5EF4-FFF2-40B4-BE49-F238E27FC236}">
                <a16:creationId xmlns:a16="http://schemas.microsoft.com/office/drawing/2014/main" id="{5E92ECEA-9873-413B-A7B3-C9EC6E4E25D4}"/>
              </a:ext>
            </a:extLst>
          </p:cNvPr>
          <p:cNvSpPr/>
          <p:nvPr/>
        </p:nvSpPr>
        <p:spPr>
          <a:xfrm>
            <a:off x="7637917" y="2196703"/>
            <a:ext cx="876300" cy="849086"/>
          </a:xfrm>
          <a:prstGeom prst="ellipse">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4" name="Straight Arrow Connector 33">
            <a:extLst>
              <a:ext uri="{FF2B5EF4-FFF2-40B4-BE49-F238E27FC236}">
                <a16:creationId xmlns:a16="http://schemas.microsoft.com/office/drawing/2014/main" id="{B85A5C7D-F8DB-4ABE-A881-2A2C9BA7662D}"/>
              </a:ext>
            </a:extLst>
          </p:cNvPr>
          <p:cNvCxnSpPr/>
          <p:nvPr/>
        </p:nvCxnSpPr>
        <p:spPr>
          <a:xfrm>
            <a:off x="2831095"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BF17C8A-4E1B-4DD6-B6D6-4051927E2DF6}"/>
              </a:ext>
            </a:extLst>
          </p:cNvPr>
          <p:cNvSpPr/>
          <p:nvPr/>
        </p:nvSpPr>
        <p:spPr>
          <a:xfrm>
            <a:off x="4783526" y="3401802"/>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36" name="Straight Arrow Connector 35">
            <a:extLst>
              <a:ext uri="{FF2B5EF4-FFF2-40B4-BE49-F238E27FC236}">
                <a16:creationId xmlns:a16="http://schemas.microsoft.com/office/drawing/2014/main" id="{88535C66-45CA-4B9F-8B8E-0F7B4D014119}"/>
              </a:ext>
            </a:extLst>
          </p:cNvPr>
          <p:cNvCxnSpPr>
            <a:stCxn id="31" idx="4"/>
            <a:endCxn id="35" idx="0"/>
          </p:cNvCxnSpPr>
          <p:nvPr/>
        </p:nvCxnSpPr>
        <p:spPr>
          <a:xfrm>
            <a:off x="5221676" y="3020389"/>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E9F7C5-C74C-4EEA-82DA-C77CA6DF2238}"/>
              </a:ext>
            </a:extLst>
          </p:cNvPr>
          <p:cNvCxnSpPr>
            <a:endCxn id="33" idx="4"/>
          </p:cNvCxnSpPr>
          <p:nvPr/>
        </p:nvCxnSpPr>
        <p:spPr>
          <a:xfrm flipV="1">
            <a:off x="5678486" y="3045789"/>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05DCEF-1CF7-498B-A458-CE2480647854}"/>
              </a:ext>
            </a:extLst>
          </p:cNvPr>
          <p:cNvCxnSpPr/>
          <p:nvPr/>
        </p:nvCxnSpPr>
        <p:spPr>
          <a:xfrm>
            <a:off x="8514217" y="2621246"/>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07ED2D3-4B03-4C3D-BE13-6853A4F9EBFA}"/>
              </a:ext>
            </a:extLst>
          </p:cNvPr>
          <p:cNvSpPr txBox="1"/>
          <p:nvPr/>
        </p:nvSpPr>
        <p:spPr>
          <a:xfrm>
            <a:off x="1681732" y="2171303"/>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40" name="Curved Connector 21">
            <a:extLst>
              <a:ext uri="{FF2B5EF4-FFF2-40B4-BE49-F238E27FC236}">
                <a16:creationId xmlns:a16="http://schemas.microsoft.com/office/drawing/2014/main" id="{E81CE23B-1675-454D-8016-A218D0F70181}"/>
              </a:ext>
            </a:extLst>
          </p:cNvPr>
          <p:cNvCxnSpPr/>
          <p:nvPr/>
        </p:nvCxnSpPr>
        <p:spPr>
          <a:xfrm rot="5400000" flipH="1" flipV="1">
            <a:off x="5143454" y="773007"/>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6B7FCB3-498A-4CE4-AAEB-4633C8816DE7}"/>
                  </a:ext>
                </a:extLst>
              </p:cNvPr>
              <p:cNvSpPr/>
              <p:nvPr/>
            </p:nvSpPr>
            <p:spPr>
              <a:xfrm>
                <a:off x="2059764" y="3223213"/>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41" name="Rectangle 40">
                <a:extLst>
                  <a:ext uri="{FF2B5EF4-FFF2-40B4-BE49-F238E27FC236}">
                    <a16:creationId xmlns:a16="http://schemas.microsoft.com/office/drawing/2014/main" id="{56B7FCB3-498A-4CE4-AAEB-4633C8816DE7}"/>
                  </a:ext>
                </a:extLst>
              </p:cNvPr>
              <p:cNvSpPr>
                <a:spLocks noRot="1" noChangeAspect="1" noMove="1" noResize="1" noEditPoints="1" noAdjustHandles="1" noChangeArrowheads="1" noChangeShapeType="1" noTextEdit="1"/>
              </p:cNvSpPr>
              <p:nvPr/>
            </p:nvSpPr>
            <p:spPr>
              <a:xfrm>
                <a:off x="2059764" y="3223213"/>
                <a:ext cx="771331" cy="606384"/>
              </a:xfrm>
              <a:prstGeom prst="rect">
                <a:avLst/>
              </a:prstGeom>
              <a:blipFill>
                <a:blip r:embed="rId4"/>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5004003-AD9C-4D57-BBD6-0D60BA3EE677}"/>
              </a:ext>
            </a:extLst>
          </p:cNvPr>
          <p:cNvSpPr txBox="1"/>
          <p:nvPr/>
        </p:nvSpPr>
        <p:spPr>
          <a:xfrm>
            <a:off x="9166363" y="2171303"/>
            <a:ext cx="1234505" cy="707886"/>
          </a:xfrm>
          <a:prstGeom prst="rect">
            <a:avLst/>
          </a:prstGeom>
          <a:noFill/>
        </p:spPr>
        <p:txBody>
          <a:bodyPr wrap="square" rtlCol="0">
            <a:spAutoFit/>
          </a:bodyPr>
          <a:lstStyle/>
          <a:p>
            <a:r>
              <a:rPr lang="en-US" sz="4000" i="1" dirty="0">
                <a:latin typeface="Times New Roman" panose="02020603050405020304" pitchFamily="18" charset="0"/>
                <a:cs typeface="Times New Roman" panose="02020603050405020304" pitchFamily="18" charset="0"/>
              </a:rPr>
              <a:t>hash</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AC55887-FD6B-4222-84C1-BFD52D388381}"/>
                  </a:ext>
                </a:extLst>
              </p:cNvPr>
              <p:cNvSpPr/>
              <p:nvPr/>
            </p:nvSpPr>
            <p:spPr>
              <a:xfrm>
                <a:off x="6157620" y="5619657"/>
                <a:ext cx="2950017"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𝑐𝑐</m:t>
                          </m:r>
                          <m:r>
                            <a:rPr lang="en-US" sz="3200" b="0" i="1" smtClean="0">
                              <a:latin typeface="Cambria Math" panose="02040503050406030204" pitchFamily="18" charset="0"/>
                            </a:rPr>
                            <m:t>(</m:t>
                          </m:r>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r>
                        <a:rPr lang="en-US" sz="3200" b="0" i="1" smtClean="0">
                          <a:latin typeface="Cambria Math" panose="02040503050406030204" pitchFamily="18" charset="0"/>
                        </a:rPr>
                        <m:t>)=6</m:t>
                      </m:r>
                    </m:oMath>
                  </m:oMathPara>
                </a14:m>
                <a:endParaRPr lang="en-US" sz="3200" dirty="0"/>
              </a:p>
            </p:txBody>
          </p:sp>
        </mc:Choice>
        <mc:Fallback xmlns="">
          <p:sp>
            <p:nvSpPr>
              <p:cNvPr id="20" name="Rectangle 19">
                <a:extLst>
                  <a:ext uri="{FF2B5EF4-FFF2-40B4-BE49-F238E27FC236}">
                    <a16:creationId xmlns:a16="http://schemas.microsoft.com/office/drawing/2014/main" id="{8AC55887-FD6B-4222-84C1-BFD52D388381}"/>
                  </a:ext>
                </a:extLst>
              </p:cNvPr>
              <p:cNvSpPr>
                <a:spLocks noRot="1" noChangeAspect="1" noMove="1" noResize="1" noEditPoints="1" noAdjustHandles="1" noChangeArrowheads="1" noChangeShapeType="1" noTextEdit="1"/>
              </p:cNvSpPr>
              <p:nvPr/>
            </p:nvSpPr>
            <p:spPr>
              <a:xfrm>
                <a:off x="6157620" y="5619657"/>
                <a:ext cx="2950017" cy="6063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21B2A08-2ADC-4D92-8A89-EA33C2B4CD70}"/>
                  </a:ext>
                </a:extLst>
              </p:cNvPr>
              <p:cNvSpPr/>
              <p:nvPr/>
            </p:nvSpPr>
            <p:spPr>
              <a:xfrm>
                <a:off x="6395184" y="4427908"/>
                <a:ext cx="3361765" cy="6163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𝑐𝑐</m:t>
                          </m:r>
                          <m:r>
                            <a:rPr lang="en-US" sz="3200" b="0" i="1" smtClean="0">
                              <a:latin typeface="Cambria Math" panose="02040503050406030204" pitchFamily="18" charset="0"/>
                            </a:rPr>
                            <m:t>(</m:t>
                          </m:r>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r>
                        <a:rPr lang="en-US" sz="3200" b="0" i="1" smtClean="0">
                          <a:latin typeface="Cambria Math" panose="02040503050406030204" pitchFamily="18" charset="0"/>
                        </a:rPr>
                        <m:t>)=</m:t>
                      </m:r>
                      <m:r>
                        <a:rPr lang="en-US" sz="3200" b="0" i="1" smtClean="0">
                          <a:latin typeface="Cambria Math" panose="02040503050406030204" pitchFamily="18" charset="0"/>
                        </a:rPr>
                        <m:t>𝑂</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𝑁</m:t>
                              </m:r>
                            </m:e>
                            <m:sup>
                              <m:r>
                                <a:rPr lang="en-US" sz="3200" b="0" i="1" smtClean="0">
                                  <a:latin typeface="Cambria Math" panose="02040503050406030204" pitchFamily="18" charset="0"/>
                                </a:rPr>
                                <m:t>2</m:t>
                              </m:r>
                            </m:sup>
                          </m:sSup>
                        </m:e>
                      </m:d>
                    </m:oMath>
                  </m:oMathPara>
                </a14:m>
                <a:endParaRPr lang="en-US" sz="3200" dirty="0"/>
              </a:p>
            </p:txBody>
          </p:sp>
        </mc:Choice>
        <mc:Fallback xmlns="">
          <p:sp>
            <p:nvSpPr>
              <p:cNvPr id="23" name="Rectangle 22">
                <a:extLst>
                  <a:ext uri="{FF2B5EF4-FFF2-40B4-BE49-F238E27FC236}">
                    <a16:creationId xmlns:a16="http://schemas.microsoft.com/office/drawing/2014/main" id="{721B2A08-2ADC-4D92-8A89-EA33C2B4CD70}"/>
                  </a:ext>
                </a:extLst>
              </p:cNvPr>
              <p:cNvSpPr>
                <a:spLocks noRot="1" noChangeAspect="1" noMove="1" noResize="1" noEditPoints="1" noAdjustHandles="1" noChangeArrowheads="1" noChangeShapeType="1" noTextEdit="1"/>
              </p:cNvSpPr>
              <p:nvPr/>
            </p:nvSpPr>
            <p:spPr>
              <a:xfrm>
                <a:off x="6395184" y="4427908"/>
                <a:ext cx="3361765" cy="6163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362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RAM chip">
            <a:extLst>
              <a:ext uri="{FF2B5EF4-FFF2-40B4-BE49-F238E27FC236}">
                <a16:creationId xmlns:a16="http://schemas.microsoft.com/office/drawing/2014/main" id="{D2B2F69D-4156-4CD7-8494-B971C6B35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614" y="2684763"/>
            <a:ext cx="3291515" cy="3291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4"/>
                <a:ext cx="10515600" cy="1622889"/>
              </a:xfrm>
            </p:spPr>
            <p:txBody>
              <a:bodyPr>
                <a:normAutofit/>
              </a:bodyPr>
              <a:lstStyle/>
              <a:p>
                <a:pPr marL="0" indent="0">
                  <a:buNone/>
                </a:pPr>
                <a:r>
                  <a:rPr lang="en-US" sz="3000" dirty="0"/>
                  <a:t>In a data-independent memory hard functions (</a:t>
                </a:r>
                <a:r>
                  <a:rPr lang="en-US" sz="3000" dirty="0" err="1"/>
                  <a:t>iMHFs</a:t>
                </a:r>
                <a:r>
                  <a:rPr lang="en-US" sz="3000" dirty="0"/>
                  <a:t>) </a:t>
                </a:r>
                <a14:m>
                  <m:oMath xmlns:m="http://schemas.openxmlformats.org/officeDocument/2006/math">
                    <m:r>
                      <a:rPr lang="en-US" sz="3000" b="0" i="1" smtClean="0">
                        <a:solidFill>
                          <a:srgbClr val="0070C0"/>
                        </a:solidFill>
                        <a:latin typeface="Cambria Math" panose="02040503050406030204" pitchFamily="18" charset="0"/>
                      </a:rPr>
                      <m:t>𝑓</m:t>
                    </m:r>
                  </m:oMath>
                </a14:m>
                <a:r>
                  <a:rPr lang="en-US" sz="3000" dirty="0"/>
                  <a:t>, the memory access pattern for the evaluation algorithm of the MHF is static (information theoretically independent of the input)</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4"/>
                <a:ext cx="10515600" cy="1622889"/>
              </a:xfrm>
              <a:blipFill>
                <a:blip r:embed="rId4"/>
                <a:stretch>
                  <a:fillRect l="-1391" t="-7491" r="-75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0F46506-1134-4BC2-B82B-9152D38FC972}"/>
              </a:ext>
            </a:extLst>
          </p:cNvPr>
          <p:cNvSpPr/>
          <p:nvPr/>
        </p:nvSpPr>
        <p:spPr>
          <a:xfrm>
            <a:off x="2253162"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6" name="Rectangle 5">
            <a:extLst>
              <a:ext uri="{FF2B5EF4-FFF2-40B4-BE49-F238E27FC236}">
                <a16:creationId xmlns:a16="http://schemas.microsoft.com/office/drawing/2014/main" id="{5F17588C-71F1-4AE8-B36D-01612C0FBE2C}"/>
              </a:ext>
            </a:extLst>
          </p:cNvPr>
          <p:cNvSpPr/>
          <p:nvPr/>
        </p:nvSpPr>
        <p:spPr>
          <a:xfrm>
            <a:off x="3603504"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C33173-929A-4B73-85F5-7BDAFD268034}"/>
              </a:ext>
            </a:extLst>
          </p:cNvPr>
          <p:cNvSpPr/>
          <p:nvPr/>
        </p:nvSpPr>
        <p:spPr>
          <a:xfrm>
            <a:off x="2253162"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2F3DA1-CADE-408A-8B34-218633082224}"/>
              </a:ext>
            </a:extLst>
          </p:cNvPr>
          <p:cNvSpPr/>
          <p:nvPr/>
        </p:nvSpPr>
        <p:spPr>
          <a:xfrm>
            <a:off x="3603504"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9" name="Rectangle 8">
            <a:extLst>
              <a:ext uri="{FF2B5EF4-FFF2-40B4-BE49-F238E27FC236}">
                <a16:creationId xmlns:a16="http://schemas.microsoft.com/office/drawing/2014/main" id="{88F37E14-CFB5-49C0-A80F-05A28EC92156}"/>
              </a:ext>
            </a:extLst>
          </p:cNvPr>
          <p:cNvSpPr/>
          <p:nvPr/>
        </p:nvSpPr>
        <p:spPr>
          <a:xfrm>
            <a:off x="2253162"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sp>
        <p:nvSpPr>
          <p:cNvPr id="10" name="Rectangle 9">
            <a:extLst>
              <a:ext uri="{FF2B5EF4-FFF2-40B4-BE49-F238E27FC236}">
                <a16:creationId xmlns:a16="http://schemas.microsoft.com/office/drawing/2014/main" id="{81A68A0F-F9AC-4DDF-BDC5-62F2A85729A5}"/>
              </a:ext>
            </a:extLst>
          </p:cNvPr>
          <p:cNvSpPr/>
          <p:nvPr/>
        </p:nvSpPr>
        <p:spPr>
          <a:xfrm>
            <a:off x="3603504"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97A3D912-E370-43BF-9B35-6B080489DB04}"/>
              </a:ext>
            </a:extLst>
          </p:cNvPr>
          <p:cNvSpPr/>
          <p:nvPr/>
        </p:nvSpPr>
        <p:spPr>
          <a:xfrm>
            <a:off x="2253162"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0D094A-48DC-4623-9933-745427AE1994}"/>
              </a:ext>
            </a:extLst>
          </p:cNvPr>
          <p:cNvSpPr/>
          <p:nvPr/>
        </p:nvSpPr>
        <p:spPr>
          <a:xfrm>
            <a:off x="3603504"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13" name="Rectangle 12">
            <a:extLst>
              <a:ext uri="{FF2B5EF4-FFF2-40B4-BE49-F238E27FC236}">
                <a16:creationId xmlns:a16="http://schemas.microsoft.com/office/drawing/2014/main" id="{FAEF2AF0-824B-4BEB-8E58-5323165B9947}"/>
              </a:ext>
            </a:extLst>
          </p:cNvPr>
          <p:cNvSpPr/>
          <p:nvPr/>
        </p:nvSpPr>
        <p:spPr>
          <a:xfrm>
            <a:off x="2253162"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sp>
        <p:nvSpPr>
          <p:cNvPr id="14" name="Rectangle 13">
            <a:extLst>
              <a:ext uri="{FF2B5EF4-FFF2-40B4-BE49-F238E27FC236}">
                <a16:creationId xmlns:a16="http://schemas.microsoft.com/office/drawing/2014/main" id="{59F16012-2EF7-4617-A1A5-C3C53F3FF23A}"/>
              </a:ext>
            </a:extLst>
          </p:cNvPr>
          <p:cNvSpPr/>
          <p:nvPr/>
        </p:nvSpPr>
        <p:spPr>
          <a:xfrm>
            <a:off x="3603504"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5,7</a:t>
            </a:r>
          </a:p>
        </p:txBody>
      </p:sp>
      <p:sp>
        <p:nvSpPr>
          <p:cNvPr id="15" name="Rectangle 14">
            <a:extLst>
              <a:ext uri="{FF2B5EF4-FFF2-40B4-BE49-F238E27FC236}">
                <a16:creationId xmlns:a16="http://schemas.microsoft.com/office/drawing/2014/main" id="{98C97A33-1C04-4548-8848-CA6173322F2A}"/>
              </a:ext>
            </a:extLst>
          </p:cNvPr>
          <p:cNvSpPr/>
          <p:nvPr/>
        </p:nvSpPr>
        <p:spPr>
          <a:xfrm>
            <a:off x="2253162"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sp>
        <p:nvSpPr>
          <p:cNvPr id="16" name="Rectangle 15">
            <a:extLst>
              <a:ext uri="{FF2B5EF4-FFF2-40B4-BE49-F238E27FC236}">
                <a16:creationId xmlns:a16="http://schemas.microsoft.com/office/drawing/2014/main" id="{6630DD6F-20DB-4016-AC9B-9FB18A505BAA}"/>
              </a:ext>
            </a:extLst>
          </p:cNvPr>
          <p:cNvSpPr/>
          <p:nvPr/>
        </p:nvSpPr>
        <p:spPr>
          <a:xfrm>
            <a:off x="3603504"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99853436-0993-4769-852A-8D348E32634A}"/>
              </a:ext>
            </a:extLst>
          </p:cNvPr>
          <p:cNvSpPr/>
          <p:nvPr/>
        </p:nvSpPr>
        <p:spPr>
          <a:xfrm>
            <a:off x="4953846"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7A0E757-86D8-49EB-9FF2-9965A8D9B1C7}"/>
              </a:ext>
            </a:extLst>
          </p:cNvPr>
          <p:cNvSpPr/>
          <p:nvPr/>
        </p:nvSpPr>
        <p:spPr>
          <a:xfrm>
            <a:off x="4953846"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20DCA157-C645-45CA-9A95-136ED5452110}"/>
              </a:ext>
            </a:extLst>
          </p:cNvPr>
          <p:cNvSpPr/>
          <p:nvPr/>
        </p:nvSpPr>
        <p:spPr>
          <a:xfrm>
            <a:off x="4953846"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sp>
        <p:nvSpPr>
          <p:cNvPr id="20" name="Rectangle 19">
            <a:extLst>
              <a:ext uri="{FF2B5EF4-FFF2-40B4-BE49-F238E27FC236}">
                <a16:creationId xmlns:a16="http://schemas.microsoft.com/office/drawing/2014/main" id="{9D403B14-CAD1-43AC-983E-86D469A2FDB9}"/>
              </a:ext>
            </a:extLst>
          </p:cNvPr>
          <p:cNvSpPr/>
          <p:nvPr/>
        </p:nvSpPr>
        <p:spPr>
          <a:xfrm>
            <a:off x="4953846"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FAD40F58-B9EB-4512-B0EB-A8EABA7033E5}"/>
              </a:ext>
            </a:extLst>
          </p:cNvPr>
          <p:cNvSpPr/>
          <p:nvPr/>
        </p:nvSpPr>
        <p:spPr>
          <a:xfrm>
            <a:off x="4953846"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a:extLst>
              <a:ext uri="{FF2B5EF4-FFF2-40B4-BE49-F238E27FC236}">
                <a16:creationId xmlns:a16="http://schemas.microsoft.com/office/drawing/2014/main" id="{92B84D8F-2835-4585-B7B3-0AE7F863C28A}"/>
              </a:ext>
            </a:extLst>
          </p:cNvPr>
          <p:cNvSpPr/>
          <p:nvPr/>
        </p:nvSpPr>
        <p:spPr>
          <a:xfrm>
            <a:off x="4953846"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0B77968-7598-49CA-965E-9C1DEE9A72CD}"/>
                  </a:ext>
                </a:extLst>
              </p:cNvPr>
              <p:cNvSpPr/>
              <p:nvPr/>
            </p:nvSpPr>
            <p:spPr>
              <a:xfrm>
                <a:off x="137709" y="4228920"/>
                <a:ext cx="2074053" cy="1200329"/>
              </a:xfrm>
              <a:prstGeom prst="rect">
                <a:avLst/>
              </a:prstGeom>
            </p:spPr>
            <p:txBody>
              <a:bodyPr wrap="square">
                <a:spAutoFit/>
              </a:bodyPr>
              <a:lstStyle/>
              <a:p>
                <a:pPr algn="ctr"/>
                <a:r>
                  <a:rPr lang="en-US" sz="2400" dirty="0"/>
                  <a:t>memory access pattern for </a:t>
                </a:r>
                <a14:m>
                  <m:oMath xmlns:m="http://schemas.openxmlformats.org/officeDocument/2006/math">
                    <m:r>
                      <a:rPr lang="en-US" sz="2400" i="1" smtClean="0">
                        <a:solidFill>
                          <a:srgbClr val="FF0000"/>
                        </a:solidFill>
                        <a:latin typeface="Cambria Math" panose="02040503050406030204" pitchFamily="18" charset="0"/>
                      </a:rPr>
                      <m:t>𝑓</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oMath>
                </a14:m>
                <a:endParaRPr lang="en-US" sz="2400" dirty="0"/>
              </a:p>
            </p:txBody>
          </p:sp>
        </mc:Choice>
        <mc:Fallback xmlns="">
          <p:sp>
            <p:nvSpPr>
              <p:cNvPr id="23" name="Rectangle 22">
                <a:extLst>
                  <a:ext uri="{FF2B5EF4-FFF2-40B4-BE49-F238E27FC236}">
                    <a16:creationId xmlns:a16="http://schemas.microsoft.com/office/drawing/2014/main" id="{70B77968-7598-49CA-965E-9C1DEE9A72CD}"/>
                  </a:ext>
                </a:extLst>
              </p:cNvPr>
              <p:cNvSpPr>
                <a:spLocks noRot="1" noChangeAspect="1" noMove="1" noResize="1" noEditPoints="1" noAdjustHandles="1" noChangeArrowheads="1" noChangeShapeType="1" noTextEdit="1"/>
              </p:cNvSpPr>
              <p:nvPr/>
            </p:nvSpPr>
            <p:spPr>
              <a:xfrm>
                <a:off x="137709" y="4228920"/>
                <a:ext cx="2074053" cy="1200329"/>
              </a:xfrm>
              <a:prstGeom prst="rect">
                <a:avLst/>
              </a:prstGeom>
              <a:blipFill>
                <a:blip r:embed="rId5"/>
                <a:stretch>
                  <a:fillRect l="-2059" t="-4061" r="-5000" b="-10660"/>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3177530C-87AB-4922-9072-566810DC0088}"/>
              </a:ext>
            </a:extLst>
          </p:cNvPr>
          <p:cNvSpPr/>
          <p:nvPr/>
        </p:nvSpPr>
        <p:spPr>
          <a:xfrm>
            <a:off x="3869610" y="6308209"/>
            <a:ext cx="792205" cy="461665"/>
          </a:xfrm>
          <a:prstGeom prst="rect">
            <a:avLst/>
          </a:prstGeom>
        </p:spPr>
        <p:txBody>
          <a:bodyPr wrap="none">
            <a:spAutoFit/>
          </a:bodyPr>
          <a:lstStyle/>
          <a:p>
            <a:r>
              <a:rPr lang="en-US" sz="2400" dirty="0"/>
              <a:t>RAM</a:t>
            </a:r>
          </a:p>
        </p:txBody>
      </p:sp>
    </p:spTree>
    <p:extLst>
      <p:ext uri="{BB962C8B-B14F-4D97-AF65-F5344CB8AC3E}">
        <p14:creationId xmlns:p14="http://schemas.microsoft.com/office/powerpoint/2010/main" val="4874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3CBB-0A75-4569-803F-CEB765AE51DC}"/>
              </a:ext>
            </a:extLst>
          </p:cNvPr>
          <p:cNvSpPr>
            <a:spLocks noGrp="1"/>
          </p:cNvSpPr>
          <p:nvPr>
            <p:ph type="title"/>
          </p:nvPr>
        </p:nvSpPr>
        <p:spPr/>
        <p:txBody>
          <a:bodyPr/>
          <a:lstStyle/>
          <a:p>
            <a:r>
              <a:rPr lang="en-US" dirty="0">
                <a:solidFill>
                  <a:srgbClr val="C00000"/>
                </a:solidFill>
              </a:rPr>
              <a:t>Computationally Data-Independent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F57C5-2D38-4A36-8EF5-F1FD1842DCFA}"/>
                  </a:ext>
                </a:extLst>
              </p:cNvPr>
              <p:cNvSpPr>
                <a:spLocks noGrp="1"/>
              </p:cNvSpPr>
              <p:nvPr>
                <p:ph idx="1"/>
              </p:nvPr>
            </p:nvSpPr>
            <p:spPr/>
            <p:txBody>
              <a:bodyPr>
                <a:normAutofit/>
              </a:bodyPr>
              <a:lstStyle/>
              <a:p>
                <a:pPr marL="0" indent="0">
                  <a:buNone/>
                </a:pPr>
                <a:r>
                  <a:rPr lang="en-US" dirty="0">
                    <a:solidFill>
                      <a:srgbClr val="C00000"/>
                    </a:solidFill>
                  </a:rPr>
                  <a:t>Setup</a:t>
                </a:r>
                <a:r>
                  <a:rPr lang="en-US" dirty="0"/>
                  <a:t>: Adversary selects two challenge messages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𝑚</m:t>
                        </m:r>
                      </m:e>
                      <m:sub>
                        <m:r>
                          <a:rPr lang="en-US" b="0" i="1" smtClean="0">
                            <a:solidFill>
                              <a:srgbClr val="0070C0"/>
                            </a:solidFill>
                            <a:latin typeface="Cambria Math" panose="02040503050406030204" pitchFamily="18" charset="0"/>
                          </a:rPr>
                          <m:t>0</m:t>
                        </m:r>
                      </m:sub>
                    </m:sSub>
                  </m:oMath>
                </a14:m>
                <a:r>
                  <a:rPr lang="en-US" dirty="0"/>
                  <a:t> and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𝑚</m:t>
                        </m:r>
                      </m:e>
                      <m:sub>
                        <m:r>
                          <a:rPr lang="en-US" b="0" i="1" smtClean="0">
                            <a:solidFill>
                              <a:srgbClr val="0070C0"/>
                            </a:solidFill>
                            <a:latin typeface="Cambria Math" panose="02040503050406030204" pitchFamily="18" charset="0"/>
                          </a:rPr>
                          <m:t>1</m:t>
                        </m:r>
                      </m:sub>
                    </m:sSub>
                  </m:oMath>
                </a14:m>
                <a:r>
                  <a:rPr lang="en-US" dirty="0"/>
                  <a:t> and sends them to honest party. Assume runtime of evaluation algorithm are the same and LRU/FIFO cache policies on tiered memory architecture</a:t>
                </a:r>
              </a:p>
              <a:p>
                <a:pPr marL="0" indent="0">
                  <a:buNone/>
                </a:pPr>
                <a:r>
                  <a:rPr lang="en-US" dirty="0">
                    <a:solidFill>
                      <a:srgbClr val="C00000"/>
                    </a:solidFill>
                  </a:rPr>
                  <a:t>Challenge</a:t>
                </a:r>
                <a:r>
                  <a:rPr lang="en-US" dirty="0"/>
                  <a:t>: Honest party chooses fresh randomness </a:t>
                </a:r>
                <a14:m>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𝑅</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𝑅</m:t>
                        </m:r>
                      </m:e>
                      <m:sub>
                        <m:r>
                          <a:rPr lang="en-US" i="1">
                            <a:solidFill>
                              <a:srgbClr val="0070C0"/>
                            </a:solidFill>
                            <a:latin typeface="Cambria Math" panose="02040503050406030204" pitchFamily="18" charset="0"/>
                          </a:rPr>
                          <m:t>1</m:t>
                        </m:r>
                      </m:sub>
                    </m:sSub>
                  </m:oMath>
                </a14:m>
                <a:r>
                  <a:rPr lang="en-US" dirty="0"/>
                  <a:t>, </a:t>
                </a:r>
                <a14:m>
                  <m:oMath xmlns:m="http://schemas.openxmlformats.org/officeDocument/2006/math">
                    <m:r>
                      <a:rPr lang="en-US" b="0" i="1" smtClean="0">
                        <a:solidFill>
                          <a:srgbClr val="0070C0"/>
                        </a:solidFill>
                        <a:latin typeface="Cambria Math" panose="02040503050406030204" pitchFamily="18" charset="0"/>
                      </a:rPr>
                      <m:t>𝑏</m:t>
                    </m:r>
                    <m:r>
                      <a:rPr lang="en-US" b="0" i="1" smtClean="0">
                        <a:solidFill>
                          <a:srgbClr val="0070C0"/>
                        </a:solidFill>
                        <a:latin typeface="Cambria Math" panose="02040503050406030204" pitchFamily="18" charset="0"/>
                      </a:rPr>
                      <m:t>∈{0,1}</m:t>
                    </m:r>
                  </m:oMath>
                </a14:m>
                <a:r>
                  <a:rPr lang="en-US" dirty="0"/>
                  <a:t> uniformly at random, and sends memory access pattern of the evaluation algorithm on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𝑚</m:t>
                        </m:r>
                      </m:e>
                      <m:sub>
                        <m:r>
                          <a:rPr lang="en-US" b="0" i="1" smtClean="0">
                            <a:solidFill>
                              <a:srgbClr val="0070C0"/>
                            </a:solidFill>
                            <a:latin typeface="Cambria Math" panose="02040503050406030204" pitchFamily="18" charset="0"/>
                          </a:rPr>
                          <m:t>𝑏</m:t>
                        </m:r>
                      </m:sub>
                    </m:sSub>
                  </m:oMath>
                </a14:m>
                <a:r>
                  <a:rPr lang="en-US" dirty="0"/>
                  <a:t> with randomness </a:t>
                </a:r>
                <a14:m>
                  <m:oMath xmlns:m="http://schemas.openxmlformats.org/officeDocument/2006/math">
                    <m:sSub>
                      <m:sSubPr>
                        <m:ctrlPr>
                          <a:rPr lang="en-US" i="1">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𝑅</m:t>
                        </m:r>
                      </m:e>
                      <m:sub>
                        <m:r>
                          <a:rPr lang="en-US" b="0" i="1" smtClean="0">
                            <a:solidFill>
                              <a:srgbClr val="0070C0"/>
                            </a:solidFill>
                            <a:latin typeface="Cambria Math" panose="02040503050406030204" pitchFamily="18" charset="0"/>
                          </a:rPr>
                          <m:t>𝑏</m:t>
                        </m:r>
                      </m:sub>
                    </m:sSub>
                  </m:oMath>
                </a14:m>
                <a:r>
                  <a:rPr lang="en-US" dirty="0"/>
                  <a:t> to the adversary </a:t>
                </a:r>
              </a:p>
              <a:p>
                <a:pPr marL="0" indent="0">
                  <a:buNone/>
                </a:pPr>
                <a:r>
                  <a:rPr lang="en-US" dirty="0">
                    <a:solidFill>
                      <a:srgbClr val="C00000"/>
                    </a:solidFill>
                  </a:rPr>
                  <a:t>Guess</a:t>
                </a:r>
                <a:r>
                  <a:rPr lang="en-US" dirty="0"/>
                  <a:t>: Adversary makes a guess </a:t>
                </a:r>
                <a14:m>
                  <m:oMath xmlns:m="http://schemas.openxmlformats.org/officeDocument/2006/math">
                    <m:r>
                      <a:rPr lang="en-US" i="1">
                        <a:solidFill>
                          <a:srgbClr val="0070C0"/>
                        </a:solidFill>
                        <a:latin typeface="Cambria Math" panose="02040503050406030204" pitchFamily="18" charset="0"/>
                      </a:rPr>
                      <m:t>𝑏</m:t>
                    </m:r>
                    <m:r>
                      <a:rPr lang="en-US" b="0" i="1" smtClean="0">
                        <a:solidFill>
                          <a:srgbClr val="0070C0"/>
                        </a:solidFill>
                        <a:latin typeface="Cambria Math" panose="02040503050406030204" pitchFamily="18" charset="0"/>
                      </a:rPr>
                      <m:t>′</m:t>
                    </m:r>
                  </m:oMath>
                </a14:m>
                <a:r>
                  <a:rPr lang="en-US" dirty="0"/>
                  <a:t> for </a:t>
                </a:r>
                <a14:m>
                  <m:oMath xmlns:m="http://schemas.openxmlformats.org/officeDocument/2006/math">
                    <m:r>
                      <a:rPr lang="en-US" i="1">
                        <a:solidFill>
                          <a:srgbClr val="0070C0"/>
                        </a:solidFill>
                        <a:latin typeface="Cambria Math" panose="02040503050406030204" pitchFamily="18" charset="0"/>
                      </a:rPr>
                      <m:t>𝑏</m:t>
                    </m:r>
                  </m:oMath>
                </a14:m>
                <a:r>
                  <a:rPr lang="en-US" dirty="0"/>
                  <a:t> and wins if </a:t>
                </a:r>
                <a14:m>
                  <m:oMath xmlns:m="http://schemas.openxmlformats.org/officeDocument/2006/math">
                    <m:r>
                      <a:rPr lang="en-US" i="1">
                        <a:solidFill>
                          <a:srgbClr val="0070C0"/>
                        </a:solidFill>
                        <a:latin typeface="Cambria Math" panose="02040503050406030204" pitchFamily="18" charset="0"/>
                      </a:rPr>
                      <m:t>𝑏</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𝑏</m:t>
                    </m:r>
                    <m:r>
                      <a:rPr lang="en-US" b="0" i="1" smtClean="0">
                        <a:solidFill>
                          <a:srgbClr val="0070C0"/>
                        </a:solidFill>
                        <a:latin typeface="Cambria Math" panose="02040503050406030204" pitchFamily="18" charset="0"/>
                      </a:rPr>
                      <m:t>′</m:t>
                    </m:r>
                  </m:oMath>
                </a14:m>
                <a:endParaRPr lang="en-US" dirty="0"/>
              </a:p>
              <a:p>
                <a:pPr marL="0" indent="0">
                  <a:buNone/>
                </a:pPr>
                <a:endParaRPr lang="en-US" dirty="0"/>
              </a:p>
              <a:p>
                <a:pPr marL="0" indent="0">
                  <a:buNone/>
                </a:pPr>
                <a:r>
                  <a:rPr lang="en-US" dirty="0"/>
                  <a:t>Computational data independency: Advantage of adversary is negligible</a:t>
                </a:r>
              </a:p>
            </p:txBody>
          </p:sp>
        </mc:Choice>
        <mc:Fallback xmlns="">
          <p:sp>
            <p:nvSpPr>
              <p:cNvPr id="3" name="Content Placeholder 2">
                <a:extLst>
                  <a:ext uri="{FF2B5EF4-FFF2-40B4-BE49-F238E27FC236}">
                    <a16:creationId xmlns:a16="http://schemas.microsoft.com/office/drawing/2014/main" id="{A25F57C5-2D38-4A36-8EF5-F1FD1842DCFA}"/>
                  </a:ext>
                </a:extLst>
              </p:cNvPr>
              <p:cNvSpPr>
                <a:spLocks noGrp="1" noRot="1" noChangeAspect="1" noMove="1" noResize="1" noEditPoints="1" noAdjustHandles="1" noChangeArrowheads="1" noChangeShapeType="1" noTextEdit="1"/>
              </p:cNvSpPr>
              <p:nvPr>
                <p:ph idx="1"/>
              </p:nvPr>
            </p:nvSpPr>
            <p:spPr>
              <a:blipFill>
                <a:blip r:embed="rId2"/>
                <a:stretch>
                  <a:fillRect l="-1217" t="-2241" r="-1797"/>
                </a:stretch>
              </a:blipFill>
            </p:spPr>
            <p:txBody>
              <a:bodyPr/>
              <a:lstStyle/>
              <a:p>
                <a:r>
                  <a:rPr lang="en-US">
                    <a:noFill/>
                  </a:rPr>
                  <a:t> </a:t>
                </a:r>
              </a:p>
            </p:txBody>
          </p:sp>
        </mc:Fallback>
      </mc:AlternateContent>
    </p:spTree>
    <p:extLst>
      <p:ext uri="{BB962C8B-B14F-4D97-AF65-F5344CB8AC3E}">
        <p14:creationId xmlns:p14="http://schemas.microsoft.com/office/powerpoint/2010/main" val="242836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3CBB-0A75-4569-803F-CEB765AE51DC}"/>
              </a:ext>
            </a:extLst>
          </p:cNvPr>
          <p:cNvSpPr>
            <a:spLocks noGrp="1"/>
          </p:cNvSpPr>
          <p:nvPr>
            <p:ph type="title"/>
          </p:nvPr>
        </p:nvSpPr>
        <p:spPr/>
        <p:txBody>
          <a:bodyPr/>
          <a:lstStyle/>
          <a:p>
            <a:r>
              <a:rPr lang="en-US" dirty="0">
                <a:solidFill>
                  <a:srgbClr val="C00000"/>
                </a:solidFill>
              </a:rPr>
              <a:t>Amenable to Shuffling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F57C5-2D38-4A36-8EF5-F1FD1842DCFA}"/>
                  </a:ext>
                </a:extLst>
              </p:cNvPr>
              <p:cNvSpPr>
                <a:spLocks noGrp="1"/>
              </p:cNvSpPr>
              <p:nvPr>
                <p:ph idx="1"/>
              </p:nvPr>
            </p:nvSpPr>
            <p:spPr/>
            <p:txBody>
              <a:bodyPr/>
              <a:lstStyle/>
              <a:p>
                <a:pPr marL="0" indent="0">
                  <a:buNone/>
                </a:pPr>
                <a:r>
                  <a:rPr lang="en-US" dirty="0"/>
                  <a:t>For each </a:t>
                </a:r>
                <a14:m>
                  <m:oMath xmlns:m="http://schemas.openxmlformats.org/officeDocument/2006/math">
                    <m:r>
                      <a:rPr lang="en-US" i="1">
                        <a:solidFill>
                          <a:srgbClr val="0070C0"/>
                        </a:solidFill>
                        <a:latin typeface="Cambria Math" panose="02040503050406030204" pitchFamily="18" charset="0"/>
                      </a:rPr>
                      <m:t>𝐺</m:t>
                    </m:r>
                    <m:r>
                      <a:rPr lang="en-US" i="1">
                        <a:solidFill>
                          <a:srgbClr val="0070C0"/>
                        </a:solidFill>
                        <a:latin typeface="Cambria Math" panose="02040503050406030204" pitchFamily="18" charset="0"/>
                      </a:rPr>
                      <m:t> </m:t>
                    </m:r>
                  </m:oMath>
                </a14:m>
                <a:r>
                  <a:rPr lang="en-US" dirty="0"/>
                  <a:t>that is “</a:t>
                </a:r>
                <a:r>
                  <a:rPr lang="en-US" i="1" dirty="0"/>
                  <a:t>amenable to shuffling</a:t>
                </a:r>
                <a:r>
                  <a:rPr lang="en-US" dirty="0"/>
                  <a:t>”, there exists a computationally data-independent sequential evaluation algorithm computing an MHF based on the graph </a:t>
                </a:r>
                <a14:m>
                  <m:oMath xmlns:m="http://schemas.openxmlformats.org/officeDocument/2006/math">
                    <m:r>
                      <a:rPr lang="en-US" i="1">
                        <a:solidFill>
                          <a:srgbClr val="0070C0"/>
                        </a:solidFill>
                        <a:latin typeface="Cambria Math" panose="02040503050406030204" pitchFamily="18" charset="0"/>
                      </a:rPr>
                      <m:t>𝐺</m:t>
                    </m:r>
                  </m:oMath>
                </a14:m>
                <a:r>
                  <a:rPr lang="en-US" dirty="0"/>
                  <a:t> that runs in time </a:t>
                </a:r>
                <a14:m>
                  <m:oMath xmlns:m="http://schemas.openxmlformats.org/officeDocument/2006/math">
                    <m:r>
                      <a:rPr lang="en-US" i="1">
                        <a:solidFill>
                          <a:srgbClr val="0070C0"/>
                        </a:solidFill>
                        <a:latin typeface="Cambria Math" panose="02040503050406030204" pitchFamily="18" charset="0"/>
                      </a:rPr>
                      <m:t>𝑂</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𝑁</m:t>
                        </m:r>
                      </m:e>
                    </m:d>
                  </m:oMath>
                </a14:m>
                <a:endParaRPr lang="en-US" dirty="0"/>
              </a:p>
              <a:p>
                <a:pPr marL="0" indent="0">
                  <a:buNone/>
                </a:pPr>
                <a:endParaRPr lang="en-US" dirty="0"/>
              </a:p>
              <a:p>
                <a:pPr marL="0" indent="0">
                  <a:buNone/>
                </a:pPr>
                <a:r>
                  <a:rPr lang="en-US" dirty="0"/>
                  <a:t>Given a graph </a:t>
                </a:r>
                <a14:m>
                  <m:oMath xmlns:m="http://schemas.openxmlformats.org/officeDocument/2006/math">
                    <m:r>
                      <a:rPr lang="en-US" i="1">
                        <a:solidFill>
                          <a:srgbClr val="0070C0"/>
                        </a:solidFill>
                        <a:latin typeface="Cambria Math" panose="02040503050406030204" pitchFamily="18" charset="0"/>
                      </a:rPr>
                      <m:t>𝐺</m:t>
                    </m:r>
                  </m:oMath>
                </a14:m>
                <a:r>
                  <a:rPr lang="en-US" dirty="0"/>
                  <a:t> with </a:t>
                </a:r>
                <a14:m>
                  <m:oMath xmlns:m="http://schemas.openxmlformats.org/officeDocument/2006/math">
                    <m:r>
                      <a:rPr lang="en-US" b="0" i="1" smtClean="0">
                        <a:solidFill>
                          <a:srgbClr val="0070C0"/>
                        </a:solidFill>
                        <a:latin typeface="Cambria Math" panose="02040503050406030204" pitchFamily="18" charset="0"/>
                      </a:rPr>
                      <m:t>𝑐𝑁</m:t>
                    </m:r>
                  </m:oMath>
                </a14:m>
                <a:r>
                  <a:rPr lang="en-US" dirty="0"/>
                  <a:t> nodes, let </a:t>
                </a:r>
                <a14:m>
                  <m:oMath xmlns:m="http://schemas.openxmlformats.org/officeDocument/2006/math">
                    <m:r>
                      <a:rPr lang="en-US" b="0" i="1" smtClean="0">
                        <a:solidFill>
                          <a:srgbClr val="0070C0"/>
                        </a:solidFill>
                        <a:latin typeface="Cambria Math" panose="02040503050406030204" pitchFamily="18" charset="0"/>
                      </a:rPr>
                      <m:t>𝐿</m:t>
                    </m:r>
                  </m:oMath>
                </a14:m>
                <a:r>
                  <a:rPr lang="en-US" dirty="0"/>
                  <a:t> be the last </a:t>
                </a:r>
                <a14:m>
                  <m:oMath xmlns:m="http://schemas.openxmlformats.org/officeDocument/2006/math">
                    <m:r>
                      <a:rPr lang="en-US" b="0" i="1" smtClean="0">
                        <a:solidFill>
                          <a:srgbClr val="0070C0"/>
                        </a:solidFill>
                        <a:latin typeface="Cambria Math" panose="02040503050406030204" pitchFamily="18" charset="0"/>
                      </a:rPr>
                      <m:t>𝑁</m:t>
                    </m:r>
                  </m:oMath>
                </a14:m>
                <a:r>
                  <a:rPr lang="en-US" dirty="0"/>
                  <a:t> nodes of </a:t>
                </a:r>
                <a14:m>
                  <m:oMath xmlns:m="http://schemas.openxmlformats.org/officeDocument/2006/math">
                    <m:r>
                      <a:rPr lang="en-US" i="1">
                        <a:solidFill>
                          <a:srgbClr val="0070C0"/>
                        </a:solidFill>
                        <a:latin typeface="Cambria Math" panose="02040503050406030204" pitchFamily="18" charset="0"/>
                      </a:rPr>
                      <m:t>𝐺</m:t>
                    </m:r>
                  </m:oMath>
                </a14:m>
                <a:r>
                  <a:rPr lang="en-US" dirty="0"/>
                  <a:t>. Suppose </a:t>
                </a:r>
                <a14:m>
                  <m:oMath xmlns:m="http://schemas.openxmlformats.org/officeDocument/2006/math">
                    <m:r>
                      <a:rPr lang="en-US" b="0" i="1" smtClean="0">
                        <a:solidFill>
                          <a:srgbClr val="0070C0"/>
                        </a:solidFill>
                        <a:latin typeface="Cambria Math" panose="02040503050406030204" pitchFamily="18" charset="0"/>
                      </a:rPr>
                      <m:t>𝐿</m:t>
                    </m:r>
                  </m:oMath>
                </a14:m>
                <a:r>
                  <a:rPr lang="en-US" dirty="0"/>
                  <a:t> can be partitioned into groups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𝐺</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𝐺</m:t>
                        </m:r>
                      </m:e>
                      <m:sub>
                        <m:r>
                          <a:rPr lang="en-US" b="0" i="1" smtClean="0">
                            <a:solidFill>
                              <a:srgbClr val="0070C0"/>
                            </a:solidFill>
                            <a:latin typeface="Cambria Math" panose="02040503050406030204" pitchFamily="18" charset="0"/>
                          </a:rPr>
                          <m:t>𝑁</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𝑘</m:t>
                        </m:r>
                      </m:sub>
                    </m:sSub>
                  </m:oMath>
                </a14:m>
                <a:r>
                  <a:rPr lang="en-US" dirty="0"/>
                  <a:t> such that</a:t>
                </a:r>
              </a:p>
              <a:p>
                <a:pPr marL="0" indent="0">
                  <a:buNone/>
                </a:pPr>
                <a:r>
                  <a:rPr lang="en-US" dirty="0"/>
                  <a:t>(1) Each group has size </a:t>
                </a:r>
                <a14:m>
                  <m:oMath xmlns:m="http://schemas.openxmlformats.org/officeDocument/2006/math">
                    <m:r>
                      <a:rPr lang="en-US" b="0" i="1" smtClean="0">
                        <a:solidFill>
                          <a:srgbClr val="0070C0"/>
                        </a:solidFill>
                        <a:latin typeface="Cambria Math" panose="02040503050406030204" pitchFamily="18" charset="0"/>
                      </a:rPr>
                      <m:t>𝑘</m:t>
                    </m:r>
                  </m:oMath>
                </a14:m>
                <a:r>
                  <a:rPr lang="en-US" dirty="0"/>
                  <a:t> (2) Each nodes in </a:t>
                </a:r>
                <a14:m>
                  <m:oMath xmlns:m="http://schemas.openxmlformats.org/officeDocument/2006/math">
                    <m:r>
                      <a:rPr lang="en-US" i="1">
                        <a:solidFill>
                          <a:srgbClr val="0070C0"/>
                        </a:solidFill>
                        <a:latin typeface="Cambria Math" panose="02040503050406030204" pitchFamily="18" charset="0"/>
                      </a:rPr>
                      <m:t>𝐿</m:t>
                    </m:r>
                  </m:oMath>
                </a14:m>
                <a:r>
                  <a:rPr lang="en-US" dirty="0"/>
                  <a:t> has </a:t>
                </a:r>
                <a14:m>
                  <m:oMath xmlns:m="http://schemas.openxmlformats.org/officeDocument/2006/math">
                    <m:r>
                      <a:rPr lang="en-US" b="0" i="1" smtClean="0">
                        <a:solidFill>
                          <a:srgbClr val="0070C0"/>
                        </a:solidFill>
                        <a:latin typeface="Cambria Math" panose="02040503050406030204" pitchFamily="18" charset="0"/>
                      </a:rPr>
                      <m:t>𝑘</m:t>
                    </m:r>
                  </m:oMath>
                </a14:m>
                <a:r>
                  <a:rPr lang="en-US" dirty="0"/>
                  <a:t> potential parents, none of which are in </a:t>
                </a:r>
                <a14:m>
                  <m:oMath xmlns:m="http://schemas.openxmlformats.org/officeDocument/2006/math">
                    <m:r>
                      <a:rPr lang="en-US" i="1">
                        <a:solidFill>
                          <a:srgbClr val="0070C0"/>
                        </a:solidFill>
                        <a:latin typeface="Cambria Math" panose="02040503050406030204" pitchFamily="18" charset="0"/>
                      </a:rPr>
                      <m:t>𝐿</m:t>
                    </m:r>
                  </m:oMath>
                </a14:m>
                <a:r>
                  <a:rPr lang="en-US" dirty="0"/>
                  <a:t> (3) Vertices in the same group have the same potential parents (4) Vertices in different groups have no potential parents in common (5) No vertex has the same parent</a:t>
                </a:r>
              </a:p>
            </p:txBody>
          </p:sp>
        </mc:Choice>
        <mc:Fallback xmlns="">
          <p:sp>
            <p:nvSpPr>
              <p:cNvPr id="3" name="Content Placeholder 2">
                <a:extLst>
                  <a:ext uri="{FF2B5EF4-FFF2-40B4-BE49-F238E27FC236}">
                    <a16:creationId xmlns:a16="http://schemas.microsoft.com/office/drawing/2014/main" id="{A25F57C5-2D38-4A36-8EF5-F1FD1842DCFA}"/>
                  </a:ext>
                </a:extLst>
              </p:cNvPr>
              <p:cNvSpPr>
                <a:spLocks noGrp="1" noRot="1" noChangeAspect="1" noMove="1" noResize="1" noEditPoints="1" noAdjustHandles="1" noChangeArrowheads="1" noChangeShapeType="1" noTextEdit="1"/>
              </p:cNvSpPr>
              <p:nvPr>
                <p:ph idx="1"/>
              </p:nvPr>
            </p:nvSpPr>
            <p:spPr>
              <a:blipFill>
                <a:blip r:embed="rId2"/>
                <a:stretch>
                  <a:fillRect l="-1217" t="-2241" r="-1797" b="-3922"/>
                </a:stretch>
              </a:blipFill>
            </p:spPr>
            <p:txBody>
              <a:bodyPr/>
              <a:lstStyle/>
              <a:p>
                <a:r>
                  <a:rPr lang="en-US">
                    <a:noFill/>
                  </a:rPr>
                  <a:t> </a:t>
                </a:r>
              </a:p>
            </p:txBody>
          </p:sp>
        </mc:Fallback>
      </mc:AlternateContent>
    </p:spTree>
    <p:extLst>
      <p:ext uri="{BB962C8B-B14F-4D97-AF65-F5344CB8AC3E}">
        <p14:creationId xmlns:p14="http://schemas.microsoft.com/office/powerpoint/2010/main" val="2382968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3CBB-0A75-4569-803F-CEB765AE51DC}"/>
              </a:ext>
            </a:extLst>
          </p:cNvPr>
          <p:cNvSpPr>
            <a:spLocks noGrp="1"/>
          </p:cNvSpPr>
          <p:nvPr>
            <p:ph type="title"/>
          </p:nvPr>
        </p:nvSpPr>
        <p:spPr/>
        <p:txBody>
          <a:bodyPr/>
          <a:lstStyle/>
          <a:p>
            <a:r>
              <a:rPr lang="en-US" dirty="0">
                <a:solidFill>
                  <a:srgbClr val="C00000"/>
                </a:solidFill>
              </a:rPr>
              <a:t>Amenable to Shuffling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F57C5-2D38-4A36-8EF5-F1FD1842DCFA}"/>
                  </a:ext>
                </a:extLst>
              </p:cNvPr>
              <p:cNvSpPr>
                <a:spLocks noGrp="1"/>
              </p:cNvSpPr>
              <p:nvPr>
                <p:ph idx="1"/>
              </p:nvPr>
            </p:nvSpPr>
            <p:spPr/>
            <p:txBody>
              <a:bodyPr/>
              <a:lstStyle/>
              <a:p>
                <a:pPr marL="0" indent="0">
                  <a:buNone/>
                </a:pPr>
                <a:r>
                  <a:rPr lang="en-US" dirty="0"/>
                  <a:t>For each </a:t>
                </a:r>
                <a14:m>
                  <m:oMath xmlns:m="http://schemas.openxmlformats.org/officeDocument/2006/math">
                    <m:r>
                      <a:rPr lang="en-US" i="1">
                        <a:solidFill>
                          <a:srgbClr val="0070C0"/>
                        </a:solidFill>
                        <a:latin typeface="Cambria Math" panose="02040503050406030204" pitchFamily="18" charset="0"/>
                      </a:rPr>
                      <m:t>𝐺</m:t>
                    </m:r>
                    <m:r>
                      <a:rPr lang="en-US" i="1">
                        <a:solidFill>
                          <a:srgbClr val="0070C0"/>
                        </a:solidFill>
                        <a:latin typeface="Cambria Math" panose="02040503050406030204" pitchFamily="18" charset="0"/>
                      </a:rPr>
                      <m:t> </m:t>
                    </m:r>
                  </m:oMath>
                </a14:m>
                <a:r>
                  <a:rPr lang="en-US" dirty="0"/>
                  <a:t>that is “</a:t>
                </a:r>
                <a:r>
                  <a:rPr lang="en-US" i="1" dirty="0"/>
                  <a:t>amenable to shuffling</a:t>
                </a:r>
                <a:r>
                  <a:rPr lang="en-US" dirty="0"/>
                  <a:t>”, there exists a computationally data-independent sequential evaluation algorithm computing an MHF based on the graph </a:t>
                </a:r>
                <a14:m>
                  <m:oMath xmlns:m="http://schemas.openxmlformats.org/officeDocument/2006/math">
                    <m:r>
                      <a:rPr lang="en-US" i="1">
                        <a:solidFill>
                          <a:srgbClr val="0070C0"/>
                        </a:solidFill>
                        <a:latin typeface="Cambria Math" panose="02040503050406030204" pitchFamily="18" charset="0"/>
                      </a:rPr>
                      <m:t>𝐺</m:t>
                    </m:r>
                  </m:oMath>
                </a14:m>
                <a:r>
                  <a:rPr lang="en-US" dirty="0"/>
                  <a:t> that runs in time </a:t>
                </a:r>
                <a14:m>
                  <m:oMath xmlns:m="http://schemas.openxmlformats.org/officeDocument/2006/math">
                    <m:r>
                      <a:rPr lang="en-US" i="1">
                        <a:solidFill>
                          <a:srgbClr val="0070C0"/>
                        </a:solidFill>
                        <a:latin typeface="Cambria Math" panose="02040503050406030204" pitchFamily="18" charset="0"/>
                      </a:rPr>
                      <m:t>𝑂</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𝑁</m:t>
                        </m:r>
                      </m:e>
                    </m:d>
                  </m:oMath>
                </a14:m>
                <a:endParaRPr lang="en-US" dirty="0"/>
              </a:p>
            </p:txBody>
          </p:sp>
        </mc:Choice>
        <mc:Fallback xmlns="">
          <p:sp>
            <p:nvSpPr>
              <p:cNvPr id="3" name="Content Placeholder 2">
                <a:extLst>
                  <a:ext uri="{FF2B5EF4-FFF2-40B4-BE49-F238E27FC236}">
                    <a16:creationId xmlns:a16="http://schemas.microsoft.com/office/drawing/2014/main" id="{A25F57C5-2D38-4A36-8EF5-F1FD1842DCF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6FF93B72-C2A7-4611-AA58-348BA6E79C3F}"/>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3BC0A41-2970-4864-A83D-C87326F54BD3}"/>
              </a:ext>
            </a:extLst>
          </p:cNvPr>
          <p:cNvSpPr/>
          <p:nvPr/>
        </p:nvSpPr>
        <p:spPr>
          <a:xfrm>
            <a:off x="2154776" y="52974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6" name="Oval 5">
            <a:extLst>
              <a:ext uri="{FF2B5EF4-FFF2-40B4-BE49-F238E27FC236}">
                <a16:creationId xmlns:a16="http://schemas.microsoft.com/office/drawing/2014/main" id="{7AE1FFB1-CC32-4C8D-BFBE-816BBBE9CAEF}"/>
              </a:ext>
            </a:extLst>
          </p:cNvPr>
          <p:cNvSpPr/>
          <p:nvPr/>
        </p:nvSpPr>
        <p:spPr>
          <a:xfrm>
            <a:off x="3565254"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Oval 6">
            <a:extLst>
              <a:ext uri="{FF2B5EF4-FFF2-40B4-BE49-F238E27FC236}">
                <a16:creationId xmlns:a16="http://schemas.microsoft.com/office/drawing/2014/main" id="{5BB5184A-858C-425F-BD79-2C49A8B143EA}"/>
              </a:ext>
            </a:extLst>
          </p:cNvPr>
          <p:cNvSpPr/>
          <p:nvPr/>
        </p:nvSpPr>
        <p:spPr>
          <a:xfrm>
            <a:off x="501704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 name="Oval 7">
            <a:extLst>
              <a:ext uri="{FF2B5EF4-FFF2-40B4-BE49-F238E27FC236}">
                <a16:creationId xmlns:a16="http://schemas.microsoft.com/office/drawing/2014/main" id="{3A068B2C-C4DD-4994-BF1B-EC7D51E95BF1}"/>
              </a:ext>
            </a:extLst>
          </p:cNvPr>
          <p:cNvSpPr/>
          <p:nvPr/>
        </p:nvSpPr>
        <p:spPr>
          <a:xfrm>
            <a:off x="6419645" y="5297487"/>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F68F49F-8E7E-419E-9EF5-1B153E5190C3}"/>
                  </a:ext>
                </a:extLst>
              </p:cNvPr>
              <p:cNvSpPr/>
              <p:nvPr/>
            </p:nvSpPr>
            <p:spPr>
              <a:xfrm>
                <a:off x="9285699" y="528445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9" name="Oval 8">
                <a:extLst>
                  <a:ext uri="{FF2B5EF4-FFF2-40B4-BE49-F238E27FC236}">
                    <a16:creationId xmlns:a16="http://schemas.microsoft.com/office/drawing/2014/main" id="{2F68F49F-8E7E-419E-9EF5-1B153E5190C3}"/>
                  </a:ext>
                </a:extLst>
              </p:cNvPr>
              <p:cNvSpPr>
                <a:spLocks noRot="1" noChangeAspect="1" noMove="1" noResize="1" noEditPoints="1" noAdjustHandles="1" noChangeArrowheads="1" noChangeShapeType="1" noTextEdit="1"/>
              </p:cNvSpPr>
              <p:nvPr/>
            </p:nvSpPr>
            <p:spPr>
              <a:xfrm>
                <a:off x="9285699" y="5284455"/>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C41CB06-7A07-48EC-948E-409DBD259CCA}"/>
              </a:ext>
            </a:extLst>
          </p:cNvPr>
          <p:cNvCxnSpPr>
            <a:cxnSpLocks/>
          </p:cNvCxnSpPr>
          <p:nvPr/>
        </p:nvCxnSpPr>
        <p:spPr>
          <a:xfrm flipV="1">
            <a:off x="10174405" y="57003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654BFD3-C884-406B-B7B6-C008399B258F}"/>
              </a:ext>
            </a:extLst>
          </p:cNvPr>
          <p:cNvSpPr/>
          <p:nvPr/>
        </p:nvSpPr>
        <p:spPr>
          <a:xfrm>
            <a:off x="786041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2" name="Straight Arrow Connector 11">
            <a:extLst>
              <a:ext uri="{FF2B5EF4-FFF2-40B4-BE49-F238E27FC236}">
                <a16:creationId xmlns:a16="http://schemas.microsoft.com/office/drawing/2014/main" id="{6F50EC6F-63C6-4F46-AF52-118C118B39DF}"/>
              </a:ext>
            </a:extLst>
          </p:cNvPr>
          <p:cNvCxnSpPr>
            <a:cxnSpLocks/>
          </p:cNvCxnSpPr>
          <p:nvPr/>
        </p:nvCxnSpPr>
        <p:spPr>
          <a:xfrm flipV="1">
            <a:off x="3031076" y="572203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A2952B-2CC1-40FE-8F06-DD49108F6EEA}"/>
              </a:ext>
            </a:extLst>
          </p:cNvPr>
          <p:cNvCxnSpPr>
            <a:cxnSpLocks/>
          </p:cNvCxnSpPr>
          <p:nvPr/>
        </p:nvCxnSpPr>
        <p:spPr>
          <a:xfrm flipV="1">
            <a:off x="4448657" y="57089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A801FE-EEC7-45E8-9089-BD720C20C4EE}"/>
              </a:ext>
            </a:extLst>
          </p:cNvPr>
          <p:cNvCxnSpPr>
            <a:cxnSpLocks/>
          </p:cNvCxnSpPr>
          <p:nvPr/>
        </p:nvCxnSpPr>
        <p:spPr>
          <a:xfrm flipV="1">
            <a:off x="5892030" y="56876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FB3A32-C198-4783-B422-4401F6556620}"/>
              </a:ext>
            </a:extLst>
          </p:cNvPr>
          <p:cNvCxnSpPr>
            <a:cxnSpLocks/>
          </p:cNvCxnSpPr>
          <p:nvPr/>
        </p:nvCxnSpPr>
        <p:spPr>
          <a:xfrm flipV="1">
            <a:off x="8711107" y="57216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D2FB28-BFC7-4C0C-B3DC-6B6428751A34}"/>
              </a:ext>
            </a:extLst>
          </p:cNvPr>
          <p:cNvCxnSpPr>
            <a:cxnSpLocks/>
          </p:cNvCxnSpPr>
          <p:nvPr/>
        </p:nvCxnSpPr>
        <p:spPr>
          <a:xfrm flipV="1">
            <a:off x="7293986" y="573934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25D24F1-91C6-4D94-BF05-E01C1CE8B378}"/>
              </a:ext>
            </a:extLst>
          </p:cNvPr>
          <p:cNvSpPr/>
          <p:nvPr/>
        </p:nvSpPr>
        <p:spPr>
          <a:xfrm>
            <a:off x="6984512" y="3228181"/>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18" name="Straight Arrow Connector 17">
            <a:extLst>
              <a:ext uri="{FF2B5EF4-FFF2-40B4-BE49-F238E27FC236}">
                <a16:creationId xmlns:a16="http://schemas.microsoft.com/office/drawing/2014/main" id="{600D3675-F657-4955-9391-680469147FFF}"/>
              </a:ext>
            </a:extLst>
          </p:cNvPr>
          <p:cNvCxnSpPr>
            <a:cxnSpLocks/>
          </p:cNvCxnSpPr>
          <p:nvPr/>
        </p:nvCxnSpPr>
        <p:spPr>
          <a:xfrm flipV="1">
            <a:off x="1582836" y="576538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84660B6-BE10-430F-91A8-D5312F6C80B3}"/>
                  </a:ext>
                </a:extLst>
              </p:cNvPr>
              <p:cNvSpPr/>
              <p:nvPr/>
            </p:nvSpPr>
            <p:spPr>
              <a:xfrm>
                <a:off x="2151814"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19" name="Rectangle 18">
                <a:extLst>
                  <a:ext uri="{FF2B5EF4-FFF2-40B4-BE49-F238E27FC236}">
                    <a16:creationId xmlns:a16="http://schemas.microsoft.com/office/drawing/2014/main" id="{E84660B6-BE10-430F-91A8-D5312F6C80B3}"/>
                  </a:ext>
                </a:extLst>
              </p:cNvPr>
              <p:cNvSpPr>
                <a:spLocks noRot="1" noChangeAspect="1" noMove="1" noResize="1" noEditPoints="1" noAdjustHandles="1" noChangeArrowheads="1" noChangeShapeType="1" noTextEdit="1"/>
              </p:cNvSpPr>
              <p:nvPr/>
            </p:nvSpPr>
            <p:spPr>
              <a:xfrm>
                <a:off x="2151814" y="3228181"/>
                <a:ext cx="541954" cy="798286"/>
              </a:xfrm>
              <a:prstGeom prst="rect">
                <a:avLst/>
              </a:prstGeom>
              <a:blipFill>
                <a:blip r:embed="rId4"/>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F62B43A-321F-475C-B453-768A444E13EE}"/>
                  </a:ext>
                </a:extLst>
              </p:cNvPr>
              <p:cNvSpPr/>
              <p:nvPr/>
            </p:nvSpPr>
            <p:spPr>
              <a:xfrm>
                <a:off x="2693767"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20" name="Rectangle 19">
                <a:extLst>
                  <a:ext uri="{FF2B5EF4-FFF2-40B4-BE49-F238E27FC236}">
                    <a16:creationId xmlns:a16="http://schemas.microsoft.com/office/drawing/2014/main" id="{1F62B43A-321F-475C-B453-768A444E13EE}"/>
                  </a:ext>
                </a:extLst>
              </p:cNvPr>
              <p:cNvSpPr>
                <a:spLocks noRot="1" noChangeAspect="1" noMove="1" noResize="1" noEditPoints="1" noAdjustHandles="1" noChangeArrowheads="1" noChangeShapeType="1" noTextEdit="1"/>
              </p:cNvSpPr>
              <p:nvPr/>
            </p:nvSpPr>
            <p:spPr>
              <a:xfrm>
                <a:off x="2693767" y="3228181"/>
                <a:ext cx="541954" cy="798286"/>
              </a:xfrm>
              <a:prstGeom prst="rect">
                <a:avLst/>
              </a:prstGeom>
              <a:blipFill>
                <a:blip r:embed="rId5"/>
                <a:stretch>
                  <a:fillRect/>
                </a:stretch>
              </a:blipFill>
              <a:ln w="38100">
                <a:solidFill>
                  <a:srgbClr val="00B050"/>
                </a:solid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2C696999-14EE-4022-8CCA-DF1BAD272131}"/>
              </a:ext>
            </a:extLst>
          </p:cNvPr>
          <p:cNvSpPr/>
          <p:nvPr/>
        </p:nvSpPr>
        <p:spPr>
          <a:xfrm>
            <a:off x="3232759"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D11B856-052E-436D-A7F9-671CF765161A}"/>
                  </a:ext>
                </a:extLst>
              </p:cNvPr>
              <p:cNvSpPr/>
              <p:nvPr/>
            </p:nvSpPr>
            <p:spPr>
              <a:xfrm>
                <a:off x="3771750"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22" name="Rectangle 21">
                <a:extLst>
                  <a:ext uri="{FF2B5EF4-FFF2-40B4-BE49-F238E27FC236}">
                    <a16:creationId xmlns:a16="http://schemas.microsoft.com/office/drawing/2014/main" id="{BD11B856-052E-436D-A7F9-671CF765161A}"/>
                  </a:ext>
                </a:extLst>
              </p:cNvPr>
              <p:cNvSpPr>
                <a:spLocks noRot="1" noChangeAspect="1" noMove="1" noResize="1" noEditPoints="1" noAdjustHandles="1" noChangeArrowheads="1" noChangeShapeType="1" noTextEdit="1"/>
              </p:cNvSpPr>
              <p:nvPr/>
            </p:nvSpPr>
            <p:spPr>
              <a:xfrm>
                <a:off x="3771750" y="3228181"/>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D698B8-6320-4AFF-827B-624D737C7301}"/>
                  </a:ext>
                </a:extLst>
              </p:cNvPr>
              <p:cNvSpPr/>
              <p:nvPr/>
            </p:nvSpPr>
            <p:spPr>
              <a:xfrm>
                <a:off x="2609030" y="4214801"/>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23" name="Rectangle 22">
                <a:extLst>
                  <a:ext uri="{FF2B5EF4-FFF2-40B4-BE49-F238E27FC236}">
                    <a16:creationId xmlns:a16="http://schemas.microsoft.com/office/drawing/2014/main" id="{EED698B8-6320-4AFF-827B-624D737C7301}"/>
                  </a:ext>
                </a:extLst>
              </p:cNvPr>
              <p:cNvSpPr>
                <a:spLocks noRot="1" noChangeAspect="1" noMove="1" noResize="1" noEditPoints="1" noAdjustHandles="1" noChangeArrowheads="1" noChangeShapeType="1" noTextEdit="1"/>
              </p:cNvSpPr>
              <p:nvPr/>
            </p:nvSpPr>
            <p:spPr>
              <a:xfrm>
                <a:off x="2609030" y="4214801"/>
                <a:ext cx="1247457" cy="523220"/>
              </a:xfrm>
              <a:prstGeom prst="rect">
                <a:avLst/>
              </a:prstGeom>
              <a:blipFill>
                <a:blip r:embed="rId7"/>
                <a:stretch>
                  <a:fillRect l="-10244" t="-10465" b="-32558"/>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C256C8B0-AF86-45E1-8FAC-671AE28D5288}"/>
              </a:ext>
            </a:extLst>
          </p:cNvPr>
          <p:cNvSpPr/>
          <p:nvPr/>
        </p:nvSpPr>
        <p:spPr>
          <a:xfrm>
            <a:off x="4569506"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743EC4A8-70BF-4CFA-8934-804A9B81B2EA}"/>
              </a:ext>
            </a:extLst>
          </p:cNvPr>
          <p:cNvSpPr/>
          <p:nvPr/>
        </p:nvSpPr>
        <p:spPr>
          <a:xfrm>
            <a:off x="5111459"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C31515E6-F26F-48FA-A92A-3DA0DAC89527}"/>
              </a:ext>
            </a:extLst>
          </p:cNvPr>
          <p:cNvSpPr/>
          <p:nvPr/>
        </p:nvSpPr>
        <p:spPr>
          <a:xfrm>
            <a:off x="5650451"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27" name="Rectangle 26">
            <a:extLst>
              <a:ext uri="{FF2B5EF4-FFF2-40B4-BE49-F238E27FC236}">
                <a16:creationId xmlns:a16="http://schemas.microsoft.com/office/drawing/2014/main" id="{00D6F5EB-C95A-4ECC-9ED1-EE94BD74711C}"/>
              </a:ext>
            </a:extLst>
          </p:cNvPr>
          <p:cNvSpPr/>
          <p:nvPr/>
        </p:nvSpPr>
        <p:spPr>
          <a:xfrm>
            <a:off x="6189442"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B983D45-6965-4D11-BBAD-289AB4C0931A}"/>
                  </a:ext>
                </a:extLst>
              </p:cNvPr>
              <p:cNvSpPr/>
              <p:nvPr/>
            </p:nvSpPr>
            <p:spPr>
              <a:xfrm>
                <a:off x="5026722" y="4214801"/>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28" name="Rectangle 27">
                <a:extLst>
                  <a:ext uri="{FF2B5EF4-FFF2-40B4-BE49-F238E27FC236}">
                    <a16:creationId xmlns:a16="http://schemas.microsoft.com/office/drawing/2014/main" id="{2B983D45-6965-4D11-BBAD-289AB4C0931A}"/>
                  </a:ext>
                </a:extLst>
              </p:cNvPr>
              <p:cNvSpPr>
                <a:spLocks noRot="1" noChangeAspect="1" noMove="1" noResize="1" noEditPoints="1" noAdjustHandles="1" noChangeArrowheads="1" noChangeShapeType="1" noTextEdit="1"/>
              </p:cNvSpPr>
              <p:nvPr/>
            </p:nvSpPr>
            <p:spPr>
              <a:xfrm>
                <a:off x="5026722" y="4214801"/>
                <a:ext cx="1247457" cy="523220"/>
              </a:xfrm>
              <a:prstGeom prst="rect">
                <a:avLst/>
              </a:prstGeom>
              <a:blipFill>
                <a:blip r:embed="rId8"/>
                <a:stretch>
                  <a:fillRect l="-10294" t="-10465" b="-32558"/>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0515893D-BCC8-4438-B757-3E88DE1D9B2C}"/>
              </a:ext>
            </a:extLst>
          </p:cNvPr>
          <p:cNvSpPr/>
          <p:nvPr/>
        </p:nvSpPr>
        <p:spPr>
          <a:xfrm>
            <a:off x="7861080"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42E63804-36FB-4AAA-86D9-1D0F1B5926D7}"/>
              </a:ext>
            </a:extLst>
          </p:cNvPr>
          <p:cNvSpPr/>
          <p:nvPr/>
        </p:nvSpPr>
        <p:spPr>
          <a:xfrm>
            <a:off x="8403033"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8C09E5BC-A13E-42BE-ACCB-A0BD6FBD3E13}"/>
              </a:ext>
            </a:extLst>
          </p:cNvPr>
          <p:cNvSpPr/>
          <p:nvPr/>
        </p:nvSpPr>
        <p:spPr>
          <a:xfrm>
            <a:off x="8942025"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2" name="Rectangle 31">
            <a:extLst>
              <a:ext uri="{FF2B5EF4-FFF2-40B4-BE49-F238E27FC236}">
                <a16:creationId xmlns:a16="http://schemas.microsoft.com/office/drawing/2014/main" id="{39E63DF1-3F24-4AB8-9D97-92DA255B2701}"/>
              </a:ext>
            </a:extLst>
          </p:cNvPr>
          <p:cNvSpPr/>
          <p:nvPr/>
        </p:nvSpPr>
        <p:spPr>
          <a:xfrm>
            <a:off x="9481016"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38BEA2B-39D8-4B0C-85DD-C13C37A2215B}"/>
                  </a:ext>
                </a:extLst>
              </p:cNvPr>
              <p:cNvSpPr/>
              <p:nvPr/>
            </p:nvSpPr>
            <p:spPr>
              <a:xfrm>
                <a:off x="8089035" y="4212984"/>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33" name="Rectangle 32">
                <a:extLst>
                  <a:ext uri="{FF2B5EF4-FFF2-40B4-BE49-F238E27FC236}">
                    <a16:creationId xmlns:a16="http://schemas.microsoft.com/office/drawing/2014/main" id="{E38BEA2B-39D8-4B0C-85DD-C13C37A2215B}"/>
                  </a:ext>
                </a:extLst>
              </p:cNvPr>
              <p:cNvSpPr>
                <a:spLocks noRot="1" noChangeAspect="1" noMove="1" noResize="1" noEditPoints="1" noAdjustHandles="1" noChangeArrowheads="1" noChangeShapeType="1" noTextEdit="1"/>
              </p:cNvSpPr>
              <p:nvPr/>
            </p:nvSpPr>
            <p:spPr>
              <a:xfrm>
                <a:off x="8089035" y="4212984"/>
                <a:ext cx="1705980" cy="523220"/>
              </a:xfrm>
              <a:prstGeom prst="rect">
                <a:avLst/>
              </a:prstGeom>
              <a:blipFill>
                <a:blip r:embed="rId9"/>
                <a:stretch>
                  <a:fillRect l="-7500" t="-10465" b="-32558"/>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C9CAA589-259E-4647-83C3-EB16325DA945}"/>
              </a:ext>
            </a:extLst>
          </p:cNvPr>
          <p:cNvCxnSpPr>
            <a:cxnSpLocks/>
            <a:stCxn id="23" idx="2"/>
            <a:endCxn id="5" idx="0"/>
          </p:cNvCxnSpPr>
          <p:nvPr/>
        </p:nvCxnSpPr>
        <p:spPr>
          <a:xfrm flipH="1">
            <a:off x="2592926" y="4738021"/>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041E87-E5B0-420E-B41C-197233531FE6}"/>
              </a:ext>
            </a:extLst>
          </p:cNvPr>
          <p:cNvCxnSpPr>
            <a:cxnSpLocks/>
            <a:stCxn id="28" idx="2"/>
            <a:endCxn id="6" idx="0"/>
          </p:cNvCxnSpPr>
          <p:nvPr/>
        </p:nvCxnSpPr>
        <p:spPr>
          <a:xfrm flipH="1">
            <a:off x="4003404" y="4738021"/>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BA1917F-3E34-4652-97B7-1C021BDC1A00}"/>
              </a:ext>
            </a:extLst>
          </p:cNvPr>
          <p:cNvCxnSpPr>
            <a:cxnSpLocks/>
            <a:stCxn id="33" idx="2"/>
            <a:endCxn id="9" idx="0"/>
          </p:cNvCxnSpPr>
          <p:nvPr/>
        </p:nvCxnSpPr>
        <p:spPr>
          <a:xfrm>
            <a:off x="8942025" y="4736204"/>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4BED99-D24E-45EA-BD3D-6DB327E39F95}"/>
              </a:ext>
            </a:extLst>
          </p:cNvPr>
          <p:cNvCxnSpPr>
            <a:cxnSpLocks/>
          </p:cNvCxnSpPr>
          <p:nvPr/>
        </p:nvCxnSpPr>
        <p:spPr>
          <a:xfrm flipH="1">
            <a:off x="5406524" y="4732306"/>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D53852-0BAE-4846-BB09-A0D9B84E02E6}"/>
              </a:ext>
            </a:extLst>
          </p:cNvPr>
          <p:cNvCxnSpPr>
            <a:cxnSpLocks/>
            <a:endCxn id="11" idx="0"/>
          </p:cNvCxnSpPr>
          <p:nvPr/>
        </p:nvCxnSpPr>
        <p:spPr>
          <a:xfrm>
            <a:off x="7538905" y="4748621"/>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07D86C-7441-4283-99DF-8BADB80BD6F4}"/>
              </a:ext>
            </a:extLst>
          </p:cNvPr>
          <p:cNvCxnSpPr>
            <a:cxnSpLocks/>
            <a:endCxn id="8" idx="0"/>
          </p:cNvCxnSpPr>
          <p:nvPr/>
        </p:nvCxnSpPr>
        <p:spPr>
          <a:xfrm>
            <a:off x="3494088" y="4766451"/>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76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3CBB-0A75-4569-803F-CEB765AE51DC}"/>
              </a:ext>
            </a:extLst>
          </p:cNvPr>
          <p:cNvSpPr>
            <a:spLocks noGrp="1"/>
          </p:cNvSpPr>
          <p:nvPr>
            <p:ph type="title"/>
          </p:nvPr>
        </p:nvSpPr>
        <p:spPr/>
        <p:txBody>
          <a:bodyPr/>
          <a:lstStyle/>
          <a:p>
            <a:r>
              <a:rPr lang="en-US" dirty="0">
                <a:solidFill>
                  <a:srgbClr val="C00000"/>
                </a:solidFill>
              </a:rPr>
              <a:t>Amenable to Shuffling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F57C5-2D38-4A36-8EF5-F1FD1842DCFA}"/>
                  </a:ext>
                </a:extLst>
              </p:cNvPr>
              <p:cNvSpPr>
                <a:spLocks noGrp="1"/>
              </p:cNvSpPr>
              <p:nvPr>
                <p:ph idx="1"/>
              </p:nvPr>
            </p:nvSpPr>
            <p:spPr/>
            <p:txBody>
              <a:bodyPr/>
              <a:lstStyle/>
              <a:p>
                <a:pPr marL="0" indent="0">
                  <a:buNone/>
                </a:pPr>
                <a:r>
                  <a:rPr lang="en-US" dirty="0"/>
                  <a:t>For each </a:t>
                </a:r>
                <a14:m>
                  <m:oMath xmlns:m="http://schemas.openxmlformats.org/officeDocument/2006/math">
                    <m:r>
                      <a:rPr lang="en-US" i="1">
                        <a:solidFill>
                          <a:srgbClr val="0070C0"/>
                        </a:solidFill>
                        <a:latin typeface="Cambria Math" panose="02040503050406030204" pitchFamily="18" charset="0"/>
                      </a:rPr>
                      <m:t>𝐺</m:t>
                    </m:r>
                    <m:r>
                      <a:rPr lang="en-US" i="1">
                        <a:solidFill>
                          <a:srgbClr val="0070C0"/>
                        </a:solidFill>
                        <a:latin typeface="Cambria Math" panose="02040503050406030204" pitchFamily="18" charset="0"/>
                      </a:rPr>
                      <m:t> </m:t>
                    </m:r>
                  </m:oMath>
                </a14:m>
                <a:r>
                  <a:rPr lang="en-US" dirty="0"/>
                  <a:t>that is “</a:t>
                </a:r>
                <a:r>
                  <a:rPr lang="en-US" i="1" dirty="0"/>
                  <a:t>amenable to shuffling</a:t>
                </a:r>
                <a:r>
                  <a:rPr lang="en-US" dirty="0"/>
                  <a:t>”, there exists a computationally data-independent sequential evaluation algorithm computing an MHF based on the graph </a:t>
                </a:r>
                <a14:m>
                  <m:oMath xmlns:m="http://schemas.openxmlformats.org/officeDocument/2006/math">
                    <m:r>
                      <a:rPr lang="en-US" i="1">
                        <a:solidFill>
                          <a:srgbClr val="0070C0"/>
                        </a:solidFill>
                        <a:latin typeface="Cambria Math" panose="02040503050406030204" pitchFamily="18" charset="0"/>
                      </a:rPr>
                      <m:t>𝐺</m:t>
                    </m:r>
                  </m:oMath>
                </a14:m>
                <a:r>
                  <a:rPr lang="en-US" dirty="0"/>
                  <a:t> that runs in time </a:t>
                </a:r>
                <a14:m>
                  <m:oMath xmlns:m="http://schemas.openxmlformats.org/officeDocument/2006/math">
                    <m:r>
                      <a:rPr lang="en-US" i="1">
                        <a:solidFill>
                          <a:srgbClr val="0070C0"/>
                        </a:solidFill>
                        <a:latin typeface="Cambria Math" panose="02040503050406030204" pitchFamily="18" charset="0"/>
                      </a:rPr>
                      <m:t>𝑂</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𝑁</m:t>
                        </m:r>
                      </m:e>
                    </m:d>
                  </m:oMath>
                </a14:m>
                <a:endParaRPr lang="en-US" dirty="0"/>
              </a:p>
            </p:txBody>
          </p:sp>
        </mc:Choice>
        <mc:Fallback xmlns="">
          <p:sp>
            <p:nvSpPr>
              <p:cNvPr id="3" name="Content Placeholder 2">
                <a:extLst>
                  <a:ext uri="{FF2B5EF4-FFF2-40B4-BE49-F238E27FC236}">
                    <a16:creationId xmlns:a16="http://schemas.microsoft.com/office/drawing/2014/main" id="{A25F57C5-2D38-4A36-8EF5-F1FD1842DCF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6FF93B72-C2A7-4611-AA58-348BA6E79C3F}"/>
              </a:ext>
            </a:extLst>
          </p:cNvPr>
          <p:cNvCxnSpPr/>
          <p:nvPr/>
        </p:nvCxnSpPr>
        <p:spPr>
          <a:xfrm>
            <a:off x="1612823" y="3604531"/>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3BC0A41-2970-4864-A83D-C87326F54BD3}"/>
              </a:ext>
            </a:extLst>
          </p:cNvPr>
          <p:cNvSpPr/>
          <p:nvPr/>
        </p:nvSpPr>
        <p:spPr>
          <a:xfrm>
            <a:off x="2154776" y="52974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dirty="0"/>
          </a:p>
        </p:txBody>
      </p:sp>
      <p:sp>
        <p:nvSpPr>
          <p:cNvPr id="6" name="Oval 5">
            <a:extLst>
              <a:ext uri="{FF2B5EF4-FFF2-40B4-BE49-F238E27FC236}">
                <a16:creationId xmlns:a16="http://schemas.microsoft.com/office/drawing/2014/main" id="{7AE1FFB1-CC32-4C8D-BFBE-816BBBE9CAEF}"/>
              </a:ext>
            </a:extLst>
          </p:cNvPr>
          <p:cNvSpPr/>
          <p:nvPr/>
        </p:nvSpPr>
        <p:spPr>
          <a:xfrm>
            <a:off x="3565254"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Oval 6">
            <a:extLst>
              <a:ext uri="{FF2B5EF4-FFF2-40B4-BE49-F238E27FC236}">
                <a16:creationId xmlns:a16="http://schemas.microsoft.com/office/drawing/2014/main" id="{5BB5184A-858C-425F-BD79-2C49A8B143EA}"/>
              </a:ext>
            </a:extLst>
          </p:cNvPr>
          <p:cNvSpPr/>
          <p:nvPr/>
        </p:nvSpPr>
        <p:spPr>
          <a:xfrm>
            <a:off x="501704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 name="Oval 7">
            <a:extLst>
              <a:ext uri="{FF2B5EF4-FFF2-40B4-BE49-F238E27FC236}">
                <a16:creationId xmlns:a16="http://schemas.microsoft.com/office/drawing/2014/main" id="{3A068B2C-C4DD-4994-BF1B-EC7D51E95BF1}"/>
              </a:ext>
            </a:extLst>
          </p:cNvPr>
          <p:cNvSpPr/>
          <p:nvPr/>
        </p:nvSpPr>
        <p:spPr>
          <a:xfrm>
            <a:off x="6419645" y="5297487"/>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F68F49F-8E7E-419E-9EF5-1B153E5190C3}"/>
                  </a:ext>
                </a:extLst>
              </p:cNvPr>
              <p:cNvSpPr/>
              <p:nvPr/>
            </p:nvSpPr>
            <p:spPr>
              <a:xfrm>
                <a:off x="9285699" y="528445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smtClean="0">
                          <a:solidFill>
                            <a:schemeClr val="tx1"/>
                          </a:solidFill>
                          <a:latin typeface="Cambria Math" panose="02040503050406030204" pitchFamily="18" charset="0"/>
                        </a:rPr>
                        <m:t>2</m:t>
                      </m:r>
                      <m:r>
                        <a:rPr lang="en-US" sz="3200" b="0" i="1" smtClean="0">
                          <a:solidFill>
                            <a:schemeClr val="tx1"/>
                          </a:solidFill>
                          <a:latin typeface="Cambria Math" panose="02040503050406030204" pitchFamily="18" charset="0"/>
                        </a:rPr>
                        <m:t>𝑁</m:t>
                      </m:r>
                    </m:oMath>
                  </m:oMathPara>
                </a14:m>
                <a:endParaRPr lang="en-US" sz="3200" dirty="0"/>
              </a:p>
            </p:txBody>
          </p:sp>
        </mc:Choice>
        <mc:Fallback xmlns="">
          <p:sp>
            <p:nvSpPr>
              <p:cNvPr id="9" name="Oval 8">
                <a:extLst>
                  <a:ext uri="{FF2B5EF4-FFF2-40B4-BE49-F238E27FC236}">
                    <a16:creationId xmlns:a16="http://schemas.microsoft.com/office/drawing/2014/main" id="{2F68F49F-8E7E-419E-9EF5-1B153E5190C3}"/>
                  </a:ext>
                </a:extLst>
              </p:cNvPr>
              <p:cNvSpPr>
                <a:spLocks noRot="1" noChangeAspect="1" noMove="1" noResize="1" noEditPoints="1" noAdjustHandles="1" noChangeArrowheads="1" noChangeShapeType="1" noTextEdit="1"/>
              </p:cNvSpPr>
              <p:nvPr/>
            </p:nvSpPr>
            <p:spPr>
              <a:xfrm>
                <a:off x="9285699" y="5284455"/>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C41CB06-7A07-48EC-948E-409DBD259CCA}"/>
              </a:ext>
            </a:extLst>
          </p:cNvPr>
          <p:cNvCxnSpPr>
            <a:cxnSpLocks/>
          </p:cNvCxnSpPr>
          <p:nvPr/>
        </p:nvCxnSpPr>
        <p:spPr>
          <a:xfrm flipV="1">
            <a:off x="10174405" y="57003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654BFD3-C884-406B-B7B6-C008399B258F}"/>
              </a:ext>
            </a:extLst>
          </p:cNvPr>
          <p:cNvSpPr/>
          <p:nvPr/>
        </p:nvSpPr>
        <p:spPr>
          <a:xfrm>
            <a:off x="7860416" y="5272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2" name="Straight Arrow Connector 11">
            <a:extLst>
              <a:ext uri="{FF2B5EF4-FFF2-40B4-BE49-F238E27FC236}">
                <a16:creationId xmlns:a16="http://schemas.microsoft.com/office/drawing/2014/main" id="{6F50EC6F-63C6-4F46-AF52-118C118B39DF}"/>
              </a:ext>
            </a:extLst>
          </p:cNvPr>
          <p:cNvCxnSpPr>
            <a:cxnSpLocks/>
          </p:cNvCxnSpPr>
          <p:nvPr/>
        </p:nvCxnSpPr>
        <p:spPr>
          <a:xfrm flipV="1">
            <a:off x="3031076" y="5722031"/>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A2952B-2CC1-40FE-8F06-DD49108F6EEA}"/>
              </a:ext>
            </a:extLst>
          </p:cNvPr>
          <p:cNvCxnSpPr>
            <a:cxnSpLocks/>
          </p:cNvCxnSpPr>
          <p:nvPr/>
        </p:nvCxnSpPr>
        <p:spPr>
          <a:xfrm flipV="1">
            <a:off x="4448657" y="57089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A801FE-EEC7-45E8-9089-BD720C20C4EE}"/>
              </a:ext>
            </a:extLst>
          </p:cNvPr>
          <p:cNvCxnSpPr>
            <a:cxnSpLocks/>
          </p:cNvCxnSpPr>
          <p:nvPr/>
        </p:nvCxnSpPr>
        <p:spPr>
          <a:xfrm flipV="1">
            <a:off x="5892030" y="568763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FB3A32-C198-4783-B422-4401F6556620}"/>
              </a:ext>
            </a:extLst>
          </p:cNvPr>
          <p:cNvCxnSpPr>
            <a:cxnSpLocks/>
          </p:cNvCxnSpPr>
          <p:nvPr/>
        </p:nvCxnSpPr>
        <p:spPr>
          <a:xfrm flipV="1">
            <a:off x="8711107" y="572169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D2FB28-BFC7-4C0C-B3DC-6B6428751A34}"/>
              </a:ext>
            </a:extLst>
          </p:cNvPr>
          <p:cNvCxnSpPr>
            <a:cxnSpLocks/>
          </p:cNvCxnSpPr>
          <p:nvPr/>
        </p:nvCxnSpPr>
        <p:spPr>
          <a:xfrm flipV="1">
            <a:off x="7293986" y="5739348"/>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25D24F1-91C6-4D94-BF05-E01C1CE8B378}"/>
              </a:ext>
            </a:extLst>
          </p:cNvPr>
          <p:cNvSpPr/>
          <p:nvPr/>
        </p:nvSpPr>
        <p:spPr>
          <a:xfrm>
            <a:off x="6984512" y="3228181"/>
            <a:ext cx="876300" cy="849086"/>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cxnSp>
        <p:nvCxnSpPr>
          <p:cNvPr id="18" name="Straight Arrow Connector 17">
            <a:extLst>
              <a:ext uri="{FF2B5EF4-FFF2-40B4-BE49-F238E27FC236}">
                <a16:creationId xmlns:a16="http://schemas.microsoft.com/office/drawing/2014/main" id="{600D3675-F657-4955-9391-680469147FFF}"/>
              </a:ext>
            </a:extLst>
          </p:cNvPr>
          <p:cNvCxnSpPr>
            <a:cxnSpLocks/>
          </p:cNvCxnSpPr>
          <p:nvPr/>
        </p:nvCxnSpPr>
        <p:spPr>
          <a:xfrm flipV="1">
            <a:off x="1582836" y="5765387"/>
            <a:ext cx="568389" cy="254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84660B6-BE10-430F-91A8-D5312F6C80B3}"/>
                  </a:ext>
                </a:extLst>
              </p:cNvPr>
              <p:cNvSpPr/>
              <p:nvPr/>
            </p:nvSpPr>
            <p:spPr>
              <a:xfrm>
                <a:off x="2151814"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𝑘</m:t>
                      </m:r>
                    </m:oMath>
                  </m:oMathPara>
                </a14:m>
                <a:endParaRPr lang="en-US" sz="2800" dirty="0">
                  <a:solidFill>
                    <a:schemeClr val="tx1"/>
                  </a:solidFill>
                </a:endParaRPr>
              </a:p>
            </p:txBody>
          </p:sp>
        </mc:Choice>
        <mc:Fallback xmlns="">
          <p:sp>
            <p:nvSpPr>
              <p:cNvPr id="19" name="Rectangle 18">
                <a:extLst>
                  <a:ext uri="{FF2B5EF4-FFF2-40B4-BE49-F238E27FC236}">
                    <a16:creationId xmlns:a16="http://schemas.microsoft.com/office/drawing/2014/main" id="{E84660B6-BE10-430F-91A8-D5312F6C80B3}"/>
                  </a:ext>
                </a:extLst>
              </p:cNvPr>
              <p:cNvSpPr>
                <a:spLocks noRot="1" noChangeAspect="1" noMove="1" noResize="1" noEditPoints="1" noAdjustHandles="1" noChangeArrowheads="1" noChangeShapeType="1" noTextEdit="1"/>
              </p:cNvSpPr>
              <p:nvPr/>
            </p:nvSpPr>
            <p:spPr>
              <a:xfrm>
                <a:off x="2151814" y="3228181"/>
                <a:ext cx="541954" cy="798286"/>
              </a:xfrm>
              <a:prstGeom prst="rect">
                <a:avLst/>
              </a:prstGeom>
              <a:blipFill>
                <a:blip r:embed="rId4"/>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F62B43A-321F-475C-B453-768A444E13EE}"/>
                  </a:ext>
                </a:extLst>
              </p:cNvPr>
              <p:cNvSpPr/>
              <p:nvPr/>
            </p:nvSpPr>
            <p:spPr>
              <a:xfrm>
                <a:off x="2693767"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5</m:t>
                      </m:r>
                    </m:oMath>
                  </m:oMathPara>
                </a14:m>
                <a:endParaRPr lang="en-US" sz="2800" dirty="0">
                  <a:solidFill>
                    <a:schemeClr val="tx1"/>
                  </a:solidFill>
                </a:endParaRPr>
              </a:p>
            </p:txBody>
          </p:sp>
        </mc:Choice>
        <mc:Fallback xmlns="">
          <p:sp>
            <p:nvSpPr>
              <p:cNvPr id="20" name="Rectangle 19">
                <a:extLst>
                  <a:ext uri="{FF2B5EF4-FFF2-40B4-BE49-F238E27FC236}">
                    <a16:creationId xmlns:a16="http://schemas.microsoft.com/office/drawing/2014/main" id="{1F62B43A-321F-475C-B453-768A444E13EE}"/>
                  </a:ext>
                </a:extLst>
              </p:cNvPr>
              <p:cNvSpPr>
                <a:spLocks noRot="1" noChangeAspect="1" noMove="1" noResize="1" noEditPoints="1" noAdjustHandles="1" noChangeArrowheads="1" noChangeShapeType="1" noTextEdit="1"/>
              </p:cNvSpPr>
              <p:nvPr/>
            </p:nvSpPr>
            <p:spPr>
              <a:xfrm>
                <a:off x="2693767" y="3228181"/>
                <a:ext cx="541954" cy="798286"/>
              </a:xfrm>
              <a:prstGeom prst="rect">
                <a:avLst/>
              </a:prstGeom>
              <a:blipFill>
                <a:blip r:embed="rId5"/>
                <a:stretch>
                  <a:fillRect/>
                </a:stretch>
              </a:blipFill>
              <a:ln w="38100">
                <a:solidFill>
                  <a:srgbClr val="00B050"/>
                </a:solid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2C696999-14EE-4022-8CCA-DF1BAD272131}"/>
              </a:ext>
            </a:extLst>
          </p:cNvPr>
          <p:cNvSpPr/>
          <p:nvPr/>
        </p:nvSpPr>
        <p:spPr>
          <a:xfrm>
            <a:off x="3232759"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D11B856-052E-436D-A7F9-671CF765161A}"/>
                  </a:ext>
                </a:extLst>
              </p:cNvPr>
              <p:cNvSpPr/>
              <p:nvPr/>
            </p:nvSpPr>
            <p:spPr>
              <a:xfrm>
                <a:off x="3771750" y="3228181"/>
                <a:ext cx="541954" cy="79828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22" name="Rectangle 21">
                <a:extLst>
                  <a:ext uri="{FF2B5EF4-FFF2-40B4-BE49-F238E27FC236}">
                    <a16:creationId xmlns:a16="http://schemas.microsoft.com/office/drawing/2014/main" id="{BD11B856-052E-436D-A7F9-671CF765161A}"/>
                  </a:ext>
                </a:extLst>
              </p:cNvPr>
              <p:cNvSpPr>
                <a:spLocks noRot="1" noChangeAspect="1" noMove="1" noResize="1" noEditPoints="1" noAdjustHandles="1" noChangeArrowheads="1" noChangeShapeType="1" noTextEdit="1"/>
              </p:cNvSpPr>
              <p:nvPr/>
            </p:nvSpPr>
            <p:spPr>
              <a:xfrm>
                <a:off x="3771750" y="3228181"/>
                <a:ext cx="541954" cy="798286"/>
              </a:xfrm>
              <a:prstGeom prst="rect">
                <a:avLst/>
              </a:prstGeom>
              <a:blipFill>
                <a:blip r:embed="rId6"/>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D698B8-6320-4AFF-827B-624D737C7301}"/>
                  </a:ext>
                </a:extLst>
              </p:cNvPr>
              <p:cNvSpPr/>
              <p:nvPr/>
            </p:nvSpPr>
            <p:spPr>
              <a:xfrm>
                <a:off x="2609030" y="4214801"/>
                <a:ext cx="1247457" cy="523220"/>
              </a:xfrm>
              <a:prstGeom prst="rect">
                <a:avLst/>
              </a:prstGeom>
            </p:spPr>
            <p:txBody>
              <a:bodyPr wrap="none">
                <a:spAutoFit/>
              </a:bodyPr>
              <a:lstStyle/>
              <a:p>
                <a:r>
                  <a:rPr lang="en-US" sz="2800" dirty="0"/>
                  <a:t>Block </a:t>
                </a:r>
                <a14:m>
                  <m:oMath xmlns:m="http://schemas.openxmlformats.org/officeDocument/2006/math">
                    <m:r>
                      <a:rPr lang="en-US" sz="2800" i="1">
                        <a:latin typeface="Cambria Math" panose="02040503050406030204" pitchFamily="18" charset="0"/>
                      </a:rPr>
                      <m:t>1</m:t>
                    </m:r>
                  </m:oMath>
                </a14:m>
                <a:endParaRPr lang="en-US" sz="2800" dirty="0"/>
              </a:p>
            </p:txBody>
          </p:sp>
        </mc:Choice>
        <mc:Fallback xmlns="">
          <p:sp>
            <p:nvSpPr>
              <p:cNvPr id="23" name="Rectangle 22">
                <a:extLst>
                  <a:ext uri="{FF2B5EF4-FFF2-40B4-BE49-F238E27FC236}">
                    <a16:creationId xmlns:a16="http://schemas.microsoft.com/office/drawing/2014/main" id="{EED698B8-6320-4AFF-827B-624D737C7301}"/>
                  </a:ext>
                </a:extLst>
              </p:cNvPr>
              <p:cNvSpPr>
                <a:spLocks noRot="1" noChangeAspect="1" noMove="1" noResize="1" noEditPoints="1" noAdjustHandles="1" noChangeArrowheads="1" noChangeShapeType="1" noTextEdit="1"/>
              </p:cNvSpPr>
              <p:nvPr/>
            </p:nvSpPr>
            <p:spPr>
              <a:xfrm>
                <a:off x="2609030" y="4214801"/>
                <a:ext cx="1247457" cy="523220"/>
              </a:xfrm>
              <a:prstGeom prst="rect">
                <a:avLst/>
              </a:prstGeom>
              <a:blipFill>
                <a:blip r:embed="rId7"/>
                <a:stretch>
                  <a:fillRect l="-10244" t="-10465" b="-32558"/>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C256C8B0-AF86-45E1-8FAC-671AE28D5288}"/>
              </a:ext>
            </a:extLst>
          </p:cNvPr>
          <p:cNvSpPr/>
          <p:nvPr/>
        </p:nvSpPr>
        <p:spPr>
          <a:xfrm>
            <a:off x="4569506"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743EC4A8-70BF-4CFA-8934-804A9B81B2EA}"/>
              </a:ext>
            </a:extLst>
          </p:cNvPr>
          <p:cNvSpPr/>
          <p:nvPr/>
        </p:nvSpPr>
        <p:spPr>
          <a:xfrm>
            <a:off x="5111459"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C31515E6-F26F-48FA-A92A-3DA0DAC89527}"/>
              </a:ext>
            </a:extLst>
          </p:cNvPr>
          <p:cNvSpPr/>
          <p:nvPr/>
        </p:nvSpPr>
        <p:spPr>
          <a:xfrm>
            <a:off x="5650451"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27" name="Rectangle 26">
            <a:extLst>
              <a:ext uri="{FF2B5EF4-FFF2-40B4-BE49-F238E27FC236}">
                <a16:creationId xmlns:a16="http://schemas.microsoft.com/office/drawing/2014/main" id="{00D6F5EB-C95A-4ECC-9ED1-EE94BD74711C}"/>
              </a:ext>
            </a:extLst>
          </p:cNvPr>
          <p:cNvSpPr/>
          <p:nvPr/>
        </p:nvSpPr>
        <p:spPr>
          <a:xfrm>
            <a:off x="6189442" y="3228181"/>
            <a:ext cx="541954" cy="79828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B983D45-6965-4D11-BBAD-289AB4C0931A}"/>
                  </a:ext>
                </a:extLst>
              </p:cNvPr>
              <p:cNvSpPr/>
              <p:nvPr/>
            </p:nvSpPr>
            <p:spPr>
              <a:xfrm>
                <a:off x="5026722" y="4214801"/>
                <a:ext cx="1247457"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2</m:t>
                    </m:r>
                  </m:oMath>
                </a14:m>
                <a:endParaRPr lang="en-US" sz="2800" dirty="0"/>
              </a:p>
            </p:txBody>
          </p:sp>
        </mc:Choice>
        <mc:Fallback xmlns="">
          <p:sp>
            <p:nvSpPr>
              <p:cNvPr id="28" name="Rectangle 27">
                <a:extLst>
                  <a:ext uri="{FF2B5EF4-FFF2-40B4-BE49-F238E27FC236}">
                    <a16:creationId xmlns:a16="http://schemas.microsoft.com/office/drawing/2014/main" id="{2B983D45-6965-4D11-BBAD-289AB4C0931A}"/>
                  </a:ext>
                </a:extLst>
              </p:cNvPr>
              <p:cNvSpPr>
                <a:spLocks noRot="1" noChangeAspect="1" noMove="1" noResize="1" noEditPoints="1" noAdjustHandles="1" noChangeArrowheads="1" noChangeShapeType="1" noTextEdit="1"/>
              </p:cNvSpPr>
              <p:nvPr/>
            </p:nvSpPr>
            <p:spPr>
              <a:xfrm>
                <a:off x="5026722" y="4214801"/>
                <a:ext cx="1247457" cy="523220"/>
              </a:xfrm>
              <a:prstGeom prst="rect">
                <a:avLst/>
              </a:prstGeom>
              <a:blipFill>
                <a:blip r:embed="rId8"/>
                <a:stretch>
                  <a:fillRect l="-10294" t="-10465" b="-32558"/>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0515893D-BCC8-4438-B757-3E88DE1D9B2C}"/>
              </a:ext>
            </a:extLst>
          </p:cNvPr>
          <p:cNvSpPr/>
          <p:nvPr/>
        </p:nvSpPr>
        <p:spPr>
          <a:xfrm>
            <a:off x="7861080"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42E63804-36FB-4AAA-86D9-1D0F1B5926D7}"/>
              </a:ext>
            </a:extLst>
          </p:cNvPr>
          <p:cNvSpPr/>
          <p:nvPr/>
        </p:nvSpPr>
        <p:spPr>
          <a:xfrm>
            <a:off x="8403033"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8C09E5BC-A13E-42BE-ACCB-A0BD6FBD3E13}"/>
              </a:ext>
            </a:extLst>
          </p:cNvPr>
          <p:cNvSpPr/>
          <p:nvPr/>
        </p:nvSpPr>
        <p:spPr>
          <a:xfrm>
            <a:off x="8942025"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2" name="Rectangle 31">
            <a:extLst>
              <a:ext uri="{FF2B5EF4-FFF2-40B4-BE49-F238E27FC236}">
                <a16:creationId xmlns:a16="http://schemas.microsoft.com/office/drawing/2014/main" id="{39E63DF1-3F24-4AB8-9D97-92DA255B2701}"/>
              </a:ext>
            </a:extLst>
          </p:cNvPr>
          <p:cNvSpPr/>
          <p:nvPr/>
        </p:nvSpPr>
        <p:spPr>
          <a:xfrm>
            <a:off x="9481016" y="3226697"/>
            <a:ext cx="541954" cy="798286"/>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38BEA2B-39D8-4B0C-85DD-C13C37A2215B}"/>
                  </a:ext>
                </a:extLst>
              </p:cNvPr>
              <p:cNvSpPr/>
              <p:nvPr/>
            </p:nvSpPr>
            <p:spPr>
              <a:xfrm>
                <a:off x="8089035" y="4212984"/>
                <a:ext cx="1705980" cy="523220"/>
              </a:xfrm>
              <a:prstGeom prst="rect">
                <a:avLst/>
              </a:prstGeom>
            </p:spPr>
            <p:txBody>
              <a:bodyPr wrap="none">
                <a:spAutoFit/>
              </a:bodyPr>
              <a:lstStyle/>
              <a:p>
                <a:r>
                  <a:rPr lang="en-US" sz="2800" dirty="0"/>
                  <a:t>Block </a:t>
                </a:r>
                <a14:m>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𝑘</m:t>
                    </m:r>
                  </m:oMath>
                </a14:m>
                <a:endParaRPr lang="en-US" sz="2800" dirty="0"/>
              </a:p>
            </p:txBody>
          </p:sp>
        </mc:Choice>
        <mc:Fallback xmlns="">
          <p:sp>
            <p:nvSpPr>
              <p:cNvPr id="33" name="Rectangle 32">
                <a:extLst>
                  <a:ext uri="{FF2B5EF4-FFF2-40B4-BE49-F238E27FC236}">
                    <a16:creationId xmlns:a16="http://schemas.microsoft.com/office/drawing/2014/main" id="{E38BEA2B-39D8-4B0C-85DD-C13C37A2215B}"/>
                  </a:ext>
                </a:extLst>
              </p:cNvPr>
              <p:cNvSpPr>
                <a:spLocks noRot="1" noChangeAspect="1" noMove="1" noResize="1" noEditPoints="1" noAdjustHandles="1" noChangeArrowheads="1" noChangeShapeType="1" noTextEdit="1"/>
              </p:cNvSpPr>
              <p:nvPr/>
            </p:nvSpPr>
            <p:spPr>
              <a:xfrm>
                <a:off x="8089035" y="4212984"/>
                <a:ext cx="1705980" cy="523220"/>
              </a:xfrm>
              <a:prstGeom prst="rect">
                <a:avLst/>
              </a:prstGeom>
              <a:blipFill>
                <a:blip r:embed="rId9"/>
                <a:stretch>
                  <a:fillRect l="-7500" t="-10465" b="-32558"/>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C9CAA589-259E-4647-83C3-EB16325DA945}"/>
              </a:ext>
            </a:extLst>
          </p:cNvPr>
          <p:cNvCxnSpPr>
            <a:cxnSpLocks/>
            <a:stCxn id="23" idx="2"/>
            <a:endCxn id="5" idx="0"/>
          </p:cNvCxnSpPr>
          <p:nvPr/>
        </p:nvCxnSpPr>
        <p:spPr>
          <a:xfrm flipH="1">
            <a:off x="2592926" y="4738021"/>
            <a:ext cx="639833" cy="559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041E87-E5B0-420E-B41C-197233531FE6}"/>
              </a:ext>
            </a:extLst>
          </p:cNvPr>
          <p:cNvCxnSpPr>
            <a:cxnSpLocks/>
            <a:stCxn id="28" idx="2"/>
            <a:endCxn id="6" idx="0"/>
          </p:cNvCxnSpPr>
          <p:nvPr/>
        </p:nvCxnSpPr>
        <p:spPr>
          <a:xfrm flipH="1">
            <a:off x="4003404" y="4738021"/>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BA1917F-3E34-4652-97B7-1C021BDC1A00}"/>
              </a:ext>
            </a:extLst>
          </p:cNvPr>
          <p:cNvCxnSpPr>
            <a:cxnSpLocks/>
            <a:stCxn id="33" idx="2"/>
            <a:endCxn id="9" idx="0"/>
          </p:cNvCxnSpPr>
          <p:nvPr/>
        </p:nvCxnSpPr>
        <p:spPr>
          <a:xfrm>
            <a:off x="8942025" y="4736204"/>
            <a:ext cx="781824" cy="54825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4BED99-D24E-45EA-BD3D-6DB327E39F95}"/>
              </a:ext>
            </a:extLst>
          </p:cNvPr>
          <p:cNvCxnSpPr>
            <a:cxnSpLocks/>
          </p:cNvCxnSpPr>
          <p:nvPr/>
        </p:nvCxnSpPr>
        <p:spPr>
          <a:xfrm flipH="1">
            <a:off x="5406524" y="4732306"/>
            <a:ext cx="1647047" cy="5340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D53852-0BAE-4846-BB09-A0D9B84E02E6}"/>
              </a:ext>
            </a:extLst>
          </p:cNvPr>
          <p:cNvCxnSpPr>
            <a:cxnSpLocks/>
            <a:endCxn id="11" idx="0"/>
          </p:cNvCxnSpPr>
          <p:nvPr/>
        </p:nvCxnSpPr>
        <p:spPr>
          <a:xfrm>
            <a:off x="7538905" y="4748621"/>
            <a:ext cx="759661" cy="52346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07D86C-7441-4283-99DF-8BADB80BD6F4}"/>
              </a:ext>
            </a:extLst>
          </p:cNvPr>
          <p:cNvCxnSpPr>
            <a:cxnSpLocks/>
            <a:endCxn id="8" idx="0"/>
          </p:cNvCxnSpPr>
          <p:nvPr/>
        </p:nvCxnSpPr>
        <p:spPr>
          <a:xfrm>
            <a:off x="3494088" y="4766451"/>
            <a:ext cx="3363707" cy="53103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21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8570" t="-7372" r="874" b="-2044"/>
          <a:stretch/>
        </p:blipFill>
        <p:spPr>
          <a:xfrm>
            <a:off x="267639" y="5479657"/>
            <a:ext cx="3590924" cy="1125564"/>
          </a:xfrm>
          <a:prstGeom prst="rect">
            <a:avLst/>
          </a:prstGeom>
        </p:spPr>
      </p:pic>
      <p:pic>
        <p:nvPicPr>
          <p:cNvPr id="5" name="Picture 4"/>
          <p:cNvPicPr>
            <a:picLocks noChangeAspect="1"/>
          </p:cNvPicPr>
          <p:nvPr/>
        </p:nvPicPr>
        <p:blipFill rotWithShape="1">
          <a:blip r:embed="rId4"/>
          <a:srcRect l="3796" b="12350"/>
          <a:stretch/>
        </p:blipFill>
        <p:spPr>
          <a:xfrm>
            <a:off x="267639" y="367173"/>
            <a:ext cx="3078933" cy="1252292"/>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7689577" y="4588466"/>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496606" y="4409786"/>
            <a:ext cx="2357858" cy="943143"/>
          </a:xfrm>
          <a:prstGeom prst="rect">
            <a:avLst/>
          </a:prstGeom>
        </p:spPr>
      </p:pic>
      <p:pic>
        <p:nvPicPr>
          <p:cNvPr id="14" name="Picture 13"/>
          <p:cNvPicPr>
            <a:picLocks noChangeAspect="1"/>
          </p:cNvPicPr>
          <p:nvPr/>
        </p:nvPicPr>
        <p:blipFill>
          <a:blip r:embed="rId10"/>
          <a:stretch>
            <a:fillRect/>
          </a:stretch>
        </p:blipFill>
        <p:spPr>
          <a:xfrm>
            <a:off x="5392258" y="697170"/>
            <a:ext cx="2480828" cy="1093619"/>
          </a:xfrm>
          <a:prstGeom prst="rect">
            <a:avLst/>
          </a:prstGeom>
        </p:spPr>
      </p:pic>
      <p:pic>
        <p:nvPicPr>
          <p:cNvPr id="18" name="Picture 17"/>
          <p:cNvPicPr>
            <a:picLocks noChangeAspect="1"/>
          </p:cNvPicPr>
          <p:nvPr/>
        </p:nvPicPr>
        <p:blipFill>
          <a:blip r:embed="rId11"/>
          <a:stretch>
            <a:fillRect/>
          </a:stretch>
        </p:blipFill>
        <p:spPr>
          <a:xfrm>
            <a:off x="3474559" y="252779"/>
            <a:ext cx="1536573" cy="1516176"/>
          </a:xfrm>
          <a:prstGeom prst="rect">
            <a:avLst/>
          </a:prstGeom>
        </p:spPr>
      </p:pic>
      <p:pic>
        <p:nvPicPr>
          <p:cNvPr id="19" name="Picture 18"/>
          <p:cNvPicPr>
            <a:picLocks noChangeAspect="1"/>
          </p:cNvPicPr>
          <p:nvPr/>
        </p:nvPicPr>
        <p:blipFill>
          <a:blip r:embed="rId12"/>
          <a:stretch>
            <a:fillRect/>
          </a:stretch>
        </p:blipFill>
        <p:spPr>
          <a:xfrm>
            <a:off x="8075051" y="664088"/>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970372" y="4626567"/>
            <a:ext cx="2209800" cy="2066925"/>
          </a:xfrm>
          <a:prstGeom prst="rect">
            <a:avLst/>
          </a:prstGeom>
        </p:spPr>
      </p:pic>
      <p:pic>
        <p:nvPicPr>
          <p:cNvPr id="11" name="Picture 10"/>
          <p:cNvPicPr>
            <a:picLocks noChangeAspect="1"/>
          </p:cNvPicPr>
          <p:nvPr/>
        </p:nvPicPr>
        <p:blipFill>
          <a:blip r:embed="rId16"/>
          <a:stretch>
            <a:fillRect/>
          </a:stretch>
        </p:blipFill>
        <p:spPr>
          <a:xfrm>
            <a:off x="2707277" y="2752436"/>
            <a:ext cx="2762250" cy="1657350"/>
          </a:xfrm>
          <a:prstGeom prst="rect">
            <a:avLst/>
          </a:prstGeom>
        </p:spPr>
      </p:pic>
      <p:pic>
        <p:nvPicPr>
          <p:cNvPr id="1026" name="Picture 2" descr="Image result for facebook">
            <a:extLst>
              <a:ext uri="{FF2B5EF4-FFF2-40B4-BE49-F238E27FC236}">
                <a16:creationId xmlns:a16="http://schemas.microsoft.com/office/drawing/2014/main" id="{255CCAFD-E725-4037-9028-504A6C03E5D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52199" y="4684855"/>
            <a:ext cx="1769757" cy="17697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ber">
            <a:extLst>
              <a:ext uri="{FF2B5EF4-FFF2-40B4-BE49-F238E27FC236}">
                <a16:creationId xmlns:a16="http://schemas.microsoft.com/office/drawing/2014/main" id="{05758D81-E248-48D3-AF3D-79D7675E81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31438" y="4580886"/>
            <a:ext cx="1822816" cy="1822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ddit">
            <a:extLst>
              <a:ext uri="{FF2B5EF4-FFF2-40B4-BE49-F238E27FC236}">
                <a16:creationId xmlns:a16="http://schemas.microsoft.com/office/drawing/2014/main" id="{D232D9E5-3706-4992-A7AE-DB691BD6CCE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51485" y="492648"/>
            <a:ext cx="1751872" cy="175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69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9404B-68FF-4BFB-8A29-5538FBAE7A65}"/>
              </a:ext>
            </a:extLst>
          </p:cNvPr>
          <p:cNvPicPr>
            <a:picLocks noChangeAspect="1"/>
          </p:cNvPicPr>
          <p:nvPr/>
        </p:nvPicPr>
        <p:blipFill>
          <a:blip r:embed="rId3"/>
          <a:stretch>
            <a:fillRect/>
          </a:stretch>
        </p:blipFill>
        <p:spPr>
          <a:xfrm>
            <a:off x="1070140" y="239657"/>
            <a:ext cx="10051719" cy="6378685"/>
          </a:xfrm>
          <a:prstGeom prst="rect">
            <a:avLst/>
          </a:prstGeom>
        </p:spPr>
      </p:pic>
    </p:spTree>
    <p:extLst>
      <p:ext uri="{BB962C8B-B14F-4D97-AF65-F5344CB8AC3E}">
        <p14:creationId xmlns:p14="http://schemas.microsoft.com/office/powerpoint/2010/main" val="1904485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3">
            <a:extLst>
              <a:ext uri="{28A0092B-C50C-407E-A947-70E740481C1C}">
                <a14:useLocalDpi xmlns:a14="http://schemas.microsoft.com/office/drawing/2010/main" val="0"/>
              </a:ext>
            </a:extLst>
          </a:blip>
          <a:srcRect r="-22"/>
          <a:stretch/>
        </p:blipFill>
        <p:spPr bwMode="auto">
          <a:xfrm>
            <a:off x="236086" y="1094367"/>
            <a:ext cx="9884768"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A15282-C610-4662-AA35-A16BE74EBABE}"/>
              </a:ext>
            </a:extLst>
          </p:cNvPr>
          <p:cNvPicPr>
            <a:picLocks noChangeAspect="1"/>
          </p:cNvPicPr>
          <p:nvPr/>
        </p:nvPicPr>
        <p:blipFill>
          <a:blip r:embed="rId4"/>
          <a:stretch>
            <a:fillRect/>
          </a:stretch>
        </p:blipFill>
        <p:spPr>
          <a:xfrm>
            <a:off x="9746822" y="192567"/>
            <a:ext cx="2209092" cy="2339926"/>
          </a:xfrm>
          <a:prstGeom prst="rect">
            <a:avLst/>
          </a:prstGeom>
        </p:spPr>
      </p:pic>
    </p:spTree>
    <p:extLst>
      <p:ext uri="{BB962C8B-B14F-4D97-AF65-F5344CB8AC3E}">
        <p14:creationId xmlns:p14="http://schemas.microsoft.com/office/powerpoint/2010/main" val="101710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2795458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7EBDE7-5B75-4C33-AE8C-9B645DDD06BF}"/>
                  </a:ext>
                </a:extLst>
              </p:cNvPr>
              <p:cNvSpPr>
                <a:spLocks noGrp="1"/>
              </p:cNvSpPr>
              <p:nvPr>
                <p:ph idx="1"/>
              </p:nvPr>
            </p:nvSpPr>
            <p:spPr>
              <a:xfrm>
                <a:off x="5147832" y="715320"/>
                <a:ext cx="6475208" cy="2444842"/>
              </a:xfrm>
            </p:spPr>
            <p:txBody>
              <a:bodyPr>
                <a:noAutofit/>
              </a:bodyPr>
              <a:lstStyle/>
              <a:p>
                <a:pPr marL="0" indent="0">
                  <a:buNone/>
                </a:pPr>
                <a:r>
                  <a:rPr lang="en-US" sz="3000" dirty="0"/>
                  <a:t>56 trillion hashes per second</a:t>
                </a:r>
              </a:p>
              <a:p>
                <a:pPr marL="0" indent="0">
                  <a:buNone/>
                </a:pPr>
                <a:r>
                  <a:rPr lang="en-US" sz="3000" dirty="0"/>
                  <a:t>[BHZ19] showed economic adversary likely to guess your (medium-entropy) password if the hash is iterative based, i.e., </a:t>
                </a:r>
                <a14:m>
                  <m:oMath xmlns:m="http://schemas.openxmlformats.org/officeDocument/2006/math">
                    <m:r>
                      <a:rPr lang="en-US" sz="3200" b="0" i="1" smtClean="0">
                        <a:solidFill>
                          <a:srgbClr val="C00000"/>
                        </a:solidFill>
                        <a:latin typeface="Cambria Math" panose="02040503050406030204" pitchFamily="18" charset="0"/>
                      </a:rPr>
                      <m:t>h𝑎𝑠h</m:t>
                    </m:r>
                    <m:r>
                      <a:rPr lang="en-US" sz="3200" i="1">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𝐻</m:t>
                        </m:r>
                      </m:e>
                      <m:sup>
                        <m:r>
                          <a:rPr lang="en-US" sz="3200" b="0" i="1" smtClean="0">
                            <a:solidFill>
                              <a:srgbClr val="C00000"/>
                            </a:solidFill>
                            <a:latin typeface="Cambria Math" panose="02040503050406030204" pitchFamily="18" charset="0"/>
                          </a:rPr>
                          <m:t>𝑁</m:t>
                        </m:r>
                      </m:sup>
                    </m:sSup>
                    <m:d>
                      <m:dPr>
                        <m:ctrlPr>
                          <a:rPr lang="en-US" sz="3200" b="0" i="1" smtClean="0">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𝑝𝑤𝑑</m:t>
                        </m:r>
                      </m:e>
                    </m:d>
                  </m:oMath>
                </a14:m>
                <a:r>
                  <a:rPr lang="en-US" sz="3200" dirty="0"/>
                  <a:t>. </a:t>
                </a:r>
                <a:endParaRPr lang="en-US" sz="3000" dirty="0"/>
              </a:p>
            </p:txBody>
          </p:sp>
        </mc:Choice>
        <mc:Fallback xmlns="">
          <p:sp>
            <p:nvSpPr>
              <p:cNvPr id="3" name="Content Placeholder 2">
                <a:extLst>
                  <a:ext uri="{FF2B5EF4-FFF2-40B4-BE49-F238E27FC236}">
                    <a16:creationId xmlns:a16="http://schemas.microsoft.com/office/drawing/2014/main" id="{2C7EBDE7-5B75-4C33-AE8C-9B645DDD06BF}"/>
                  </a:ext>
                </a:extLst>
              </p:cNvPr>
              <p:cNvSpPr>
                <a:spLocks noGrp="1" noRot="1" noChangeAspect="1" noMove="1" noResize="1" noEditPoints="1" noAdjustHandles="1" noChangeArrowheads="1" noChangeShapeType="1" noTextEdit="1"/>
              </p:cNvSpPr>
              <p:nvPr>
                <p:ph idx="1"/>
              </p:nvPr>
            </p:nvSpPr>
            <p:spPr>
              <a:xfrm>
                <a:off x="5147832" y="715320"/>
                <a:ext cx="6475208" cy="2444842"/>
              </a:xfrm>
              <a:blipFill>
                <a:blip r:embed="rId3"/>
                <a:stretch>
                  <a:fillRect l="-2164" t="-4988" b="-27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50A55D1-9C90-4504-81AD-C1278C80F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75" y="201706"/>
            <a:ext cx="3708724" cy="277907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A503693-81D4-4633-A50C-EC6CE9B11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281" y="3539448"/>
            <a:ext cx="3687304" cy="2444843"/>
          </a:xfrm>
          <a:prstGeom prst="rect">
            <a:avLst/>
          </a:prstGeom>
        </p:spPr>
      </p:pic>
      <p:sp>
        <p:nvSpPr>
          <p:cNvPr id="7" name="Content Placeholder 2">
            <a:extLst>
              <a:ext uri="{FF2B5EF4-FFF2-40B4-BE49-F238E27FC236}">
                <a16:creationId xmlns:a16="http://schemas.microsoft.com/office/drawing/2014/main" id="{8ACB5434-6CBE-4109-9E74-65E9F1CDB4AE}"/>
              </a:ext>
            </a:extLst>
          </p:cNvPr>
          <p:cNvSpPr txBox="1">
            <a:spLocks/>
          </p:cNvSpPr>
          <p:nvPr/>
        </p:nvSpPr>
        <p:spPr>
          <a:xfrm>
            <a:off x="888075" y="3860303"/>
            <a:ext cx="6158754" cy="2123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All entrants claimed some sort of memory hardness, e.g., Argon2 [BDK13], Catena [FLW13], Balloon Hashing [CBS16]</a:t>
            </a:r>
          </a:p>
          <a:p>
            <a:pPr marL="0" indent="0">
              <a:buFont typeface="Arial" panose="020B0604020202020204" pitchFamily="34" charset="0"/>
              <a:buNone/>
            </a:pPr>
            <a:endParaRPr lang="en-US" sz="3000" dirty="0"/>
          </a:p>
        </p:txBody>
      </p:sp>
    </p:spTree>
    <p:extLst>
      <p:ext uri="{BB962C8B-B14F-4D97-AF65-F5344CB8AC3E}">
        <p14:creationId xmlns:p14="http://schemas.microsoft.com/office/powerpoint/2010/main" val="133191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RAM chip">
            <a:extLst>
              <a:ext uri="{FF2B5EF4-FFF2-40B4-BE49-F238E27FC236}">
                <a16:creationId xmlns:a16="http://schemas.microsoft.com/office/drawing/2014/main" id="{D2B2F69D-4156-4CD7-8494-B971C6B35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614" y="2684763"/>
            <a:ext cx="3291515" cy="3291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4"/>
                <a:ext cx="10515600" cy="1622889"/>
              </a:xfrm>
            </p:spPr>
            <p:txBody>
              <a:bodyPr>
                <a:normAutofit/>
              </a:bodyPr>
              <a:lstStyle/>
              <a:p>
                <a:pPr marL="0" indent="0">
                  <a:buNone/>
                </a:pPr>
                <a:r>
                  <a:rPr lang="en-US" sz="3000" dirty="0"/>
                  <a:t>In a data-independent memory hard functions (</a:t>
                </a:r>
                <a:r>
                  <a:rPr lang="en-US" sz="3000" dirty="0" err="1"/>
                  <a:t>iMHFs</a:t>
                </a:r>
                <a:r>
                  <a:rPr lang="en-US" sz="3000" dirty="0"/>
                  <a:t>) </a:t>
                </a:r>
                <a14:m>
                  <m:oMath xmlns:m="http://schemas.openxmlformats.org/officeDocument/2006/math">
                    <m:r>
                      <a:rPr lang="en-US" sz="3000" b="0" i="1" smtClean="0">
                        <a:solidFill>
                          <a:srgbClr val="0070C0"/>
                        </a:solidFill>
                        <a:latin typeface="Cambria Math" panose="02040503050406030204" pitchFamily="18" charset="0"/>
                      </a:rPr>
                      <m:t>𝑓</m:t>
                    </m:r>
                  </m:oMath>
                </a14:m>
                <a:r>
                  <a:rPr lang="en-US" sz="3000" dirty="0"/>
                  <a:t>, the memory access pattern for the evaluation algorithm of the MHF is static (information theoretically independent of the input)</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4"/>
                <a:ext cx="10515600" cy="1622889"/>
              </a:xfrm>
              <a:blipFill>
                <a:blip r:embed="rId4"/>
                <a:stretch>
                  <a:fillRect l="-1391" t="-7491" r="-75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0F46506-1134-4BC2-B82B-9152D38FC972}"/>
              </a:ext>
            </a:extLst>
          </p:cNvPr>
          <p:cNvSpPr/>
          <p:nvPr/>
        </p:nvSpPr>
        <p:spPr>
          <a:xfrm>
            <a:off x="2253162"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r>
              <a:rPr lang="en-US" dirty="0">
                <a:solidFill>
                  <a:schemeClr val="tx1"/>
                </a:solidFill>
              </a:rPr>
              <a:t>, </a:t>
            </a:r>
            <a:r>
              <a:rPr lang="en-US" dirty="0">
                <a:solidFill>
                  <a:srgbClr val="00B050"/>
                </a:solidFill>
              </a:rPr>
              <a:t>3</a:t>
            </a:r>
          </a:p>
        </p:txBody>
      </p:sp>
      <p:sp>
        <p:nvSpPr>
          <p:cNvPr id="6" name="Rectangle 5">
            <a:extLst>
              <a:ext uri="{FF2B5EF4-FFF2-40B4-BE49-F238E27FC236}">
                <a16:creationId xmlns:a16="http://schemas.microsoft.com/office/drawing/2014/main" id="{5F17588C-71F1-4AE8-B36D-01612C0FBE2C}"/>
              </a:ext>
            </a:extLst>
          </p:cNvPr>
          <p:cNvSpPr/>
          <p:nvPr/>
        </p:nvSpPr>
        <p:spPr>
          <a:xfrm>
            <a:off x="3603504"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C7C33173-929A-4B73-85F5-7BDAFD268034}"/>
              </a:ext>
            </a:extLst>
          </p:cNvPr>
          <p:cNvSpPr/>
          <p:nvPr/>
        </p:nvSpPr>
        <p:spPr>
          <a:xfrm>
            <a:off x="2253162"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712F3DA1-CADE-408A-8B34-218633082224}"/>
              </a:ext>
            </a:extLst>
          </p:cNvPr>
          <p:cNvSpPr/>
          <p:nvPr/>
        </p:nvSpPr>
        <p:spPr>
          <a:xfrm>
            <a:off x="3603504"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r>
              <a:rPr lang="en-US" dirty="0">
                <a:solidFill>
                  <a:schemeClr val="tx1"/>
                </a:solidFill>
              </a:rPr>
              <a:t>, </a:t>
            </a:r>
            <a:r>
              <a:rPr lang="en-US" dirty="0">
                <a:solidFill>
                  <a:srgbClr val="00B050"/>
                </a:solidFill>
              </a:rPr>
              <a:t>2</a:t>
            </a:r>
          </a:p>
        </p:txBody>
      </p:sp>
      <p:sp>
        <p:nvSpPr>
          <p:cNvPr id="9" name="Rectangle 8">
            <a:extLst>
              <a:ext uri="{FF2B5EF4-FFF2-40B4-BE49-F238E27FC236}">
                <a16:creationId xmlns:a16="http://schemas.microsoft.com/office/drawing/2014/main" id="{88F37E14-CFB5-49C0-A80F-05A28EC92156}"/>
              </a:ext>
            </a:extLst>
          </p:cNvPr>
          <p:cNvSpPr/>
          <p:nvPr/>
        </p:nvSpPr>
        <p:spPr>
          <a:xfrm>
            <a:off x="2253162"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r>
              <a:rPr lang="en-US" dirty="0">
                <a:solidFill>
                  <a:schemeClr val="tx1"/>
                </a:solidFill>
              </a:rPr>
              <a:t>, </a:t>
            </a:r>
            <a:r>
              <a:rPr lang="en-US" dirty="0">
                <a:solidFill>
                  <a:srgbClr val="00B050"/>
                </a:solidFill>
              </a:rPr>
              <a:t>9</a:t>
            </a:r>
          </a:p>
        </p:txBody>
      </p:sp>
      <p:sp>
        <p:nvSpPr>
          <p:cNvPr id="10" name="Rectangle 9">
            <a:extLst>
              <a:ext uri="{FF2B5EF4-FFF2-40B4-BE49-F238E27FC236}">
                <a16:creationId xmlns:a16="http://schemas.microsoft.com/office/drawing/2014/main" id="{81A68A0F-F9AC-4DDF-BDC5-62F2A85729A5}"/>
              </a:ext>
            </a:extLst>
          </p:cNvPr>
          <p:cNvSpPr/>
          <p:nvPr/>
        </p:nvSpPr>
        <p:spPr>
          <a:xfrm>
            <a:off x="3603504"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97A3D912-E370-43BF-9B35-6B080489DB04}"/>
              </a:ext>
            </a:extLst>
          </p:cNvPr>
          <p:cNvSpPr/>
          <p:nvPr/>
        </p:nvSpPr>
        <p:spPr>
          <a:xfrm>
            <a:off x="2253162"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a:extLst>
              <a:ext uri="{FF2B5EF4-FFF2-40B4-BE49-F238E27FC236}">
                <a16:creationId xmlns:a16="http://schemas.microsoft.com/office/drawing/2014/main" id="{670D094A-48DC-4623-9933-745427AE1994}"/>
              </a:ext>
            </a:extLst>
          </p:cNvPr>
          <p:cNvSpPr/>
          <p:nvPr/>
        </p:nvSpPr>
        <p:spPr>
          <a:xfrm>
            <a:off x="3603504"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r>
              <a:rPr lang="en-US" dirty="0">
                <a:solidFill>
                  <a:schemeClr val="tx1"/>
                </a:solidFill>
              </a:rPr>
              <a:t>, </a:t>
            </a:r>
            <a:r>
              <a:rPr lang="en-US" dirty="0">
                <a:solidFill>
                  <a:srgbClr val="00B050"/>
                </a:solidFill>
              </a:rPr>
              <a:t>1</a:t>
            </a:r>
          </a:p>
        </p:txBody>
      </p:sp>
      <p:sp>
        <p:nvSpPr>
          <p:cNvPr id="13" name="Rectangle 12">
            <a:extLst>
              <a:ext uri="{FF2B5EF4-FFF2-40B4-BE49-F238E27FC236}">
                <a16:creationId xmlns:a16="http://schemas.microsoft.com/office/drawing/2014/main" id="{FAEF2AF0-824B-4BEB-8E58-5323165B9947}"/>
              </a:ext>
            </a:extLst>
          </p:cNvPr>
          <p:cNvSpPr/>
          <p:nvPr/>
        </p:nvSpPr>
        <p:spPr>
          <a:xfrm>
            <a:off x="2253162"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r>
              <a:rPr lang="en-US" dirty="0">
                <a:solidFill>
                  <a:schemeClr val="tx1"/>
                </a:solidFill>
              </a:rPr>
              <a:t>, </a:t>
            </a:r>
            <a:r>
              <a:rPr lang="en-US" dirty="0">
                <a:solidFill>
                  <a:srgbClr val="00B050"/>
                </a:solidFill>
              </a:rPr>
              <a:t>4</a:t>
            </a:r>
          </a:p>
        </p:txBody>
      </p:sp>
      <p:sp>
        <p:nvSpPr>
          <p:cNvPr id="14" name="Rectangle 13">
            <a:extLst>
              <a:ext uri="{FF2B5EF4-FFF2-40B4-BE49-F238E27FC236}">
                <a16:creationId xmlns:a16="http://schemas.microsoft.com/office/drawing/2014/main" id="{59F16012-2EF7-4617-A1A5-C3C53F3FF23A}"/>
              </a:ext>
            </a:extLst>
          </p:cNvPr>
          <p:cNvSpPr/>
          <p:nvPr/>
        </p:nvSpPr>
        <p:spPr>
          <a:xfrm>
            <a:off x="3603504"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r>
              <a:rPr lang="en-US" dirty="0">
                <a:solidFill>
                  <a:schemeClr val="tx1"/>
                </a:solidFill>
              </a:rPr>
              <a:t>, </a:t>
            </a:r>
            <a:r>
              <a:rPr lang="en-US" dirty="0">
                <a:solidFill>
                  <a:srgbClr val="00B050"/>
                </a:solidFill>
              </a:rPr>
              <a:t>5</a:t>
            </a:r>
            <a:r>
              <a:rPr lang="en-US" dirty="0">
                <a:solidFill>
                  <a:schemeClr val="tx1"/>
                </a:solidFill>
              </a:rPr>
              <a:t>, </a:t>
            </a:r>
            <a:r>
              <a:rPr lang="en-US" dirty="0">
                <a:solidFill>
                  <a:srgbClr val="FF0000"/>
                </a:solidFill>
              </a:rPr>
              <a:t>7</a:t>
            </a:r>
            <a:r>
              <a:rPr lang="en-US" dirty="0">
                <a:solidFill>
                  <a:schemeClr val="tx1"/>
                </a:solidFill>
              </a:rPr>
              <a:t>, </a:t>
            </a:r>
            <a:r>
              <a:rPr lang="en-US" dirty="0">
                <a:solidFill>
                  <a:srgbClr val="00B050"/>
                </a:solidFill>
              </a:rPr>
              <a:t>7</a:t>
            </a:r>
          </a:p>
        </p:txBody>
      </p:sp>
      <p:sp>
        <p:nvSpPr>
          <p:cNvPr id="15" name="Rectangle 14">
            <a:extLst>
              <a:ext uri="{FF2B5EF4-FFF2-40B4-BE49-F238E27FC236}">
                <a16:creationId xmlns:a16="http://schemas.microsoft.com/office/drawing/2014/main" id="{98C97A33-1C04-4548-8848-CA6173322F2A}"/>
              </a:ext>
            </a:extLst>
          </p:cNvPr>
          <p:cNvSpPr/>
          <p:nvPr/>
        </p:nvSpPr>
        <p:spPr>
          <a:xfrm>
            <a:off x="2253162"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r>
              <a:rPr lang="en-US" dirty="0">
                <a:solidFill>
                  <a:schemeClr val="tx1"/>
                </a:solidFill>
              </a:rPr>
              <a:t>, </a:t>
            </a:r>
            <a:r>
              <a:rPr lang="en-US" dirty="0">
                <a:solidFill>
                  <a:srgbClr val="00B050"/>
                </a:solidFill>
              </a:rPr>
              <a:t>6</a:t>
            </a:r>
          </a:p>
        </p:txBody>
      </p:sp>
      <p:sp>
        <p:nvSpPr>
          <p:cNvPr id="16" name="Rectangle 15">
            <a:extLst>
              <a:ext uri="{FF2B5EF4-FFF2-40B4-BE49-F238E27FC236}">
                <a16:creationId xmlns:a16="http://schemas.microsoft.com/office/drawing/2014/main" id="{6630DD6F-20DB-4016-AC9B-9FB18A505BAA}"/>
              </a:ext>
            </a:extLst>
          </p:cNvPr>
          <p:cNvSpPr/>
          <p:nvPr/>
        </p:nvSpPr>
        <p:spPr>
          <a:xfrm>
            <a:off x="3603504"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99853436-0993-4769-852A-8D348E32634A}"/>
              </a:ext>
            </a:extLst>
          </p:cNvPr>
          <p:cNvSpPr/>
          <p:nvPr/>
        </p:nvSpPr>
        <p:spPr>
          <a:xfrm>
            <a:off x="4953846"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C7A0E757-86D8-49EB-9FF2-9965A8D9B1C7}"/>
              </a:ext>
            </a:extLst>
          </p:cNvPr>
          <p:cNvSpPr/>
          <p:nvPr/>
        </p:nvSpPr>
        <p:spPr>
          <a:xfrm>
            <a:off x="4953846"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20DCA157-C645-45CA-9A95-136ED5452110}"/>
              </a:ext>
            </a:extLst>
          </p:cNvPr>
          <p:cNvSpPr/>
          <p:nvPr/>
        </p:nvSpPr>
        <p:spPr>
          <a:xfrm>
            <a:off x="4953846"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r>
              <a:rPr lang="en-US" dirty="0">
                <a:solidFill>
                  <a:schemeClr val="tx1"/>
                </a:solidFill>
              </a:rPr>
              <a:t>, </a:t>
            </a:r>
            <a:r>
              <a:rPr lang="en-US" dirty="0">
                <a:solidFill>
                  <a:srgbClr val="00B050"/>
                </a:solidFill>
              </a:rPr>
              <a:t>8</a:t>
            </a:r>
          </a:p>
        </p:txBody>
      </p:sp>
      <p:sp>
        <p:nvSpPr>
          <p:cNvPr id="20" name="Rectangle 19">
            <a:extLst>
              <a:ext uri="{FF2B5EF4-FFF2-40B4-BE49-F238E27FC236}">
                <a16:creationId xmlns:a16="http://schemas.microsoft.com/office/drawing/2014/main" id="{9D403B14-CAD1-43AC-983E-86D469A2FDB9}"/>
              </a:ext>
            </a:extLst>
          </p:cNvPr>
          <p:cNvSpPr/>
          <p:nvPr/>
        </p:nvSpPr>
        <p:spPr>
          <a:xfrm>
            <a:off x="4953846"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FAD40F58-B9EB-4512-B0EB-A8EABA7033E5}"/>
              </a:ext>
            </a:extLst>
          </p:cNvPr>
          <p:cNvSpPr/>
          <p:nvPr/>
        </p:nvSpPr>
        <p:spPr>
          <a:xfrm>
            <a:off x="4953846"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a:extLst>
              <a:ext uri="{FF2B5EF4-FFF2-40B4-BE49-F238E27FC236}">
                <a16:creationId xmlns:a16="http://schemas.microsoft.com/office/drawing/2014/main" id="{92B84D8F-2835-4585-B7B3-0AE7F863C28A}"/>
              </a:ext>
            </a:extLst>
          </p:cNvPr>
          <p:cNvSpPr/>
          <p:nvPr/>
        </p:nvSpPr>
        <p:spPr>
          <a:xfrm>
            <a:off x="4953846"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r>
              <a:rPr lang="en-US" dirty="0">
                <a:solidFill>
                  <a:schemeClr val="tx1"/>
                </a:solidFill>
              </a:rPr>
              <a:t>, </a:t>
            </a:r>
            <a:r>
              <a:rPr lang="en-US" dirty="0">
                <a:solidFill>
                  <a:srgbClr val="00B050"/>
                </a:solidFill>
              </a:rPr>
              <a:t>10</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0B77968-7598-49CA-965E-9C1DEE9A72CD}"/>
                  </a:ext>
                </a:extLst>
              </p:cNvPr>
              <p:cNvSpPr/>
              <p:nvPr/>
            </p:nvSpPr>
            <p:spPr>
              <a:xfrm>
                <a:off x="137709" y="4228920"/>
                <a:ext cx="2074053" cy="1200329"/>
              </a:xfrm>
              <a:prstGeom prst="rect">
                <a:avLst/>
              </a:prstGeom>
            </p:spPr>
            <p:txBody>
              <a:bodyPr wrap="square">
                <a:spAutoFit/>
              </a:bodyPr>
              <a:lstStyle/>
              <a:p>
                <a:pPr algn="ctr"/>
                <a:r>
                  <a:rPr lang="en-US" sz="2400" dirty="0"/>
                  <a:t>same memory access pattern for </a:t>
                </a:r>
                <a14:m>
                  <m:oMath xmlns:m="http://schemas.openxmlformats.org/officeDocument/2006/math">
                    <m:r>
                      <a:rPr lang="en-US" sz="2400" i="1" smtClean="0">
                        <a:solidFill>
                          <a:srgbClr val="00B050"/>
                        </a:solidFill>
                        <a:latin typeface="Cambria Math" panose="02040503050406030204" pitchFamily="18" charset="0"/>
                      </a:rPr>
                      <m:t>𝑓</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r>
                      <a:rPr lang="en-US" sz="2400" b="0" i="1" smtClean="0">
                        <a:solidFill>
                          <a:srgbClr val="00B050"/>
                        </a:solidFill>
                        <a:latin typeface="Cambria Math" panose="02040503050406030204" pitchFamily="18" charset="0"/>
                      </a:rPr>
                      <m:t>)</m:t>
                    </m:r>
                  </m:oMath>
                </a14:m>
                <a:endParaRPr lang="en-US" sz="2400" dirty="0"/>
              </a:p>
            </p:txBody>
          </p:sp>
        </mc:Choice>
        <mc:Fallback xmlns="">
          <p:sp>
            <p:nvSpPr>
              <p:cNvPr id="23" name="Rectangle 22">
                <a:extLst>
                  <a:ext uri="{FF2B5EF4-FFF2-40B4-BE49-F238E27FC236}">
                    <a16:creationId xmlns:a16="http://schemas.microsoft.com/office/drawing/2014/main" id="{70B77968-7598-49CA-965E-9C1DEE9A72CD}"/>
                  </a:ext>
                </a:extLst>
              </p:cNvPr>
              <p:cNvSpPr>
                <a:spLocks noRot="1" noChangeAspect="1" noMove="1" noResize="1" noEditPoints="1" noAdjustHandles="1" noChangeArrowheads="1" noChangeShapeType="1" noTextEdit="1"/>
              </p:cNvSpPr>
              <p:nvPr/>
            </p:nvSpPr>
            <p:spPr>
              <a:xfrm>
                <a:off x="137709" y="4228920"/>
                <a:ext cx="2074053" cy="1200329"/>
              </a:xfrm>
              <a:prstGeom prst="rect">
                <a:avLst/>
              </a:prstGeom>
              <a:blipFill>
                <a:blip r:embed="rId5"/>
                <a:stretch>
                  <a:fillRect l="-2059" t="-4061" r="-5000" b="-10660"/>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3177530C-87AB-4922-9072-566810DC0088}"/>
              </a:ext>
            </a:extLst>
          </p:cNvPr>
          <p:cNvSpPr/>
          <p:nvPr/>
        </p:nvSpPr>
        <p:spPr>
          <a:xfrm>
            <a:off x="3869610" y="6308209"/>
            <a:ext cx="792205" cy="461665"/>
          </a:xfrm>
          <a:prstGeom prst="rect">
            <a:avLst/>
          </a:prstGeom>
        </p:spPr>
        <p:txBody>
          <a:bodyPr wrap="none">
            <a:spAutoFit/>
          </a:bodyPr>
          <a:lstStyle/>
          <a:p>
            <a:r>
              <a:rPr lang="en-US" sz="2400" dirty="0"/>
              <a:t>RAM</a:t>
            </a:r>
          </a:p>
        </p:txBody>
      </p:sp>
    </p:spTree>
    <p:extLst>
      <p:ext uri="{BB962C8B-B14F-4D97-AF65-F5344CB8AC3E}">
        <p14:creationId xmlns:p14="http://schemas.microsoft.com/office/powerpoint/2010/main" val="388319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dMHFs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5"/>
                <a:ext cx="10515600" cy="1148238"/>
              </a:xfrm>
            </p:spPr>
            <p:txBody>
              <a:bodyPr>
                <a:normAutofit/>
              </a:bodyPr>
              <a:lstStyle/>
              <a:p>
                <a:pPr marL="0" indent="0">
                  <a:buNone/>
                </a:pPr>
                <a:r>
                  <a:rPr lang="en-US" sz="3000" dirty="0"/>
                  <a:t>In a data-dependent memory hard functions (</a:t>
                </a:r>
                <a:r>
                  <a:rPr lang="en-US" sz="3000" dirty="0" err="1"/>
                  <a:t>dMHFs</a:t>
                </a:r>
                <a:r>
                  <a:rPr lang="en-US" sz="3000" dirty="0"/>
                  <a:t>) </a:t>
                </a:r>
                <a14:m>
                  <m:oMath xmlns:m="http://schemas.openxmlformats.org/officeDocument/2006/math">
                    <m:r>
                      <a:rPr lang="en-US" sz="3000" i="1">
                        <a:solidFill>
                          <a:srgbClr val="0070C0"/>
                        </a:solidFill>
                        <a:latin typeface="Cambria Math" panose="02040503050406030204" pitchFamily="18" charset="0"/>
                      </a:rPr>
                      <m:t>𝑓</m:t>
                    </m:r>
                  </m:oMath>
                </a14:m>
                <a:r>
                  <a:rPr lang="en-US" sz="3000" dirty="0"/>
                  <a:t>, the memory access pattern is dynamic and depends on the input</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5"/>
                <a:ext cx="10515600" cy="1148238"/>
              </a:xfrm>
              <a:blipFill>
                <a:blip r:embed="rId3"/>
                <a:stretch>
                  <a:fillRect l="-1391" t="-10582"/>
                </a:stretch>
              </a:blipFill>
            </p:spPr>
            <p:txBody>
              <a:bodyPr/>
              <a:lstStyle/>
              <a:p>
                <a:r>
                  <a:rPr lang="en-US">
                    <a:noFill/>
                  </a:rPr>
                  <a:t> </a:t>
                </a:r>
              </a:p>
            </p:txBody>
          </p:sp>
        </mc:Fallback>
      </mc:AlternateContent>
      <p:pic>
        <p:nvPicPr>
          <p:cNvPr id="25" name="Picture 2" descr="Image result for RAM chip">
            <a:extLst>
              <a:ext uri="{FF2B5EF4-FFF2-40B4-BE49-F238E27FC236}">
                <a16:creationId xmlns:a16="http://schemas.microsoft.com/office/drawing/2014/main" id="{882E2500-B0C6-486A-884D-DC1B62BA2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614" y="2684763"/>
            <a:ext cx="3291515" cy="329151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86E3A65-ED11-4136-958A-BCEF00DA0706}"/>
              </a:ext>
            </a:extLst>
          </p:cNvPr>
          <p:cNvSpPr/>
          <p:nvPr/>
        </p:nvSpPr>
        <p:spPr>
          <a:xfrm>
            <a:off x="2253162"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27" name="Rectangle 26">
            <a:extLst>
              <a:ext uri="{FF2B5EF4-FFF2-40B4-BE49-F238E27FC236}">
                <a16:creationId xmlns:a16="http://schemas.microsoft.com/office/drawing/2014/main" id="{829203D4-0E17-4148-88B4-8AABDA56AB9B}"/>
              </a:ext>
            </a:extLst>
          </p:cNvPr>
          <p:cNvSpPr/>
          <p:nvPr/>
        </p:nvSpPr>
        <p:spPr>
          <a:xfrm>
            <a:off x="3603504"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F517AE-4C46-49FD-869B-DCF5CE820AF1}"/>
              </a:ext>
            </a:extLst>
          </p:cNvPr>
          <p:cNvSpPr/>
          <p:nvPr/>
        </p:nvSpPr>
        <p:spPr>
          <a:xfrm>
            <a:off x="2253162"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EF4D3C-A0CA-405F-95DD-D7E7A61B6768}"/>
              </a:ext>
            </a:extLst>
          </p:cNvPr>
          <p:cNvSpPr/>
          <p:nvPr/>
        </p:nvSpPr>
        <p:spPr>
          <a:xfrm>
            <a:off x="3603504"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30" name="Rectangle 29">
            <a:extLst>
              <a:ext uri="{FF2B5EF4-FFF2-40B4-BE49-F238E27FC236}">
                <a16:creationId xmlns:a16="http://schemas.microsoft.com/office/drawing/2014/main" id="{AEB8B52C-DA51-420E-9AD0-E063D6009388}"/>
              </a:ext>
            </a:extLst>
          </p:cNvPr>
          <p:cNvSpPr/>
          <p:nvPr/>
        </p:nvSpPr>
        <p:spPr>
          <a:xfrm>
            <a:off x="2253162"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sp>
        <p:nvSpPr>
          <p:cNvPr id="31" name="Rectangle 30">
            <a:extLst>
              <a:ext uri="{FF2B5EF4-FFF2-40B4-BE49-F238E27FC236}">
                <a16:creationId xmlns:a16="http://schemas.microsoft.com/office/drawing/2014/main" id="{B5A7E383-3C9D-486F-8B56-869D7877BB77}"/>
              </a:ext>
            </a:extLst>
          </p:cNvPr>
          <p:cNvSpPr/>
          <p:nvPr/>
        </p:nvSpPr>
        <p:spPr>
          <a:xfrm>
            <a:off x="3603504"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Rectangle 31">
            <a:extLst>
              <a:ext uri="{FF2B5EF4-FFF2-40B4-BE49-F238E27FC236}">
                <a16:creationId xmlns:a16="http://schemas.microsoft.com/office/drawing/2014/main" id="{228312A8-8C96-4AB2-8734-263A5E1D859A}"/>
              </a:ext>
            </a:extLst>
          </p:cNvPr>
          <p:cNvSpPr/>
          <p:nvPr/>
        </p:nvSpPr>
        <p:spPr>
          <a:xfrm>
            <a:off x="2253162"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158844-4610-4E0F-8124-97EB9E8320A6}"/>
              </a:ext>
            </a:extLst>
          </p:cNvPr>
          <p:cNvSpPr/>
          <p:nvPr/>
        </p:nvSpPr>
        <p:spPr>
          <a:xfrm>
            <a:off x="3603504"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34" name="Rectangle 33">
            <a:extLst>
              <a:ext uri="{FF2B5EF4-FFF2-40B4-BE49-F238E27FC236}">
                <a16:creationId xmlns:a16="http://schemas.microsoft.com/office/drawing/2014/main" id="{B625E81F-990D-4314-8517-1D2D96C9D305}"/>
              </a:ext>
            </a:extLst>
          </p:cNvPr>
          <p:cNvSpPr/>
          <p:nvPr/>
        </p:nvSpPr>
        <p:spPr>
          <a:xfrm>
            <a:off x="2253162"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sp>
        <p:nvSpPr>
          <p:cNvPr id="35" name="Rectangle 34">
            <a:extLst>
              <a:ext uri="{FF2B5EF4-FFF2-40B4-BE49-F238E27FC236}">
                <a16:creationId xmlns:a16="http://schemas.microsoft.com/office/drawing/2014/main" id="{E6599D65-80F1-403E-90B0-6F97B799D8DA}"/>
              </a:ext>
            </a:extLst>
          </p:cNvPr>
          <p:cNvSpPr/>
          <p:nvPr/>
        </p:nvSpPr>
        <p:spPr>
          <a:xfrm>
            <a:off x="3603504"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5,7</a:t>
            </a:r>
          </a:p>
        </p:txBody>
      </p:sp>
      <p:sp>
        <p:nvSpPr>
          <p:cNvPr id="36" name="Rectangle 35">
            <a:extLst>
              <a:ext uri="{FF2B5EF4-FFF2-40B4-BE49-F238E27FC236}">
                <a16:creationId xmlns:a16="http://schemas.microsoft.com/office/drawing/2014/main" id="{060A04A6-45D8-4D3B-93E4-4C1B97B2CC01}"/>
              </a:ext>
            </a:extLst>
          </p:cNvPr>
          <p:cNvSpPr/>
          <p:nvPr/>
        </p:nvSpPr>
        <p:spPr>
          <a:xfrm>
            <a:off x="2253162"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sp>
        <p:nvSpPr>
          <p:cNvPr id="37" name="Rectangle 36">
            <a:extLst>
              <a:ext uri="{FF2B5EF4-FFF2-40B4-BE49-F238E27FC236}">
                <a16:creationId xmlns:a16="http://schemas.microsoft.com/office/drawing/2014/main" id="{5E08C670-B123-4B0C-A938-F991A9134EB8}"/>
              </a:ext>
            </a:extLst>
          </p:cNvPr>
          <p:cNvSpPr/>
          <p:nvPr/>
        </p:nvSpPr>
        <p:spPr>
          <a:xfrm>
            <a:off x="3603504"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Rectangle 37">
            <a:extLst>
              <a:ext uri="{FF2B5EF4-FFF2-40B4-BE49-F238E27FC236}">
                <a16:creationId xmlns:a16="http://schemas.microsoft.com/office/drawing/2014/main" id="{3F9BE6A3-17AC-4E97-B27A-DAAE7E3DE8E3}"/>
              </a:ext>
            </a:extLst>
          </p:cNvPr>
          <p:cNvSpPr/>
          <p:nvPr/>
        </p:nvSpPr>
        <p:spPr>
          <a:xfrm>
            <a:off x="4953846"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ECBE6B0-05BC-4298-8036-B329B5437EF6}"/>
              </a:ext>
            </a:extLst>
          </p:cNvPr>
          <p:cNvSpPr/>
          <p:nvPr/>
        </p:nvSpPr>
        <p:spPr>
          <a:xfrm>
            <a:off x="4953846"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0" name="Rectangle 39">
            <a:extLst>
              <a:ext uri="{FF2B5EF4-FFF2-40B4-BE49-F238E27FC236}">
                <a16:creationId xmlns:a16="http://schemas.microsoft.com/office/drawing/2014/main" id="{38D0F2E4-396B-4EEF-A62F-902F94883EF2}"/>
              </a:ext>
            </a:extLst>
          </p:cNvPr>
          <p:cNvSpPr/>
          <p:nvPr/>
        </p:nvSpPr>
        <p:spPr>
          <a:xfrm>
            <a:off x="4953846"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sp>
        <p:nvSpPr>
          <p:cNvPr id="41" name="Rectangle 40">
            <a:extLst>
              <a:ext uri="{FF2B5EF4-FFF2-40B4-BE49-F238E27FC236}">
                <a16:creationId xmlns:a16="http://schemas.microsoft.com/office/drawing/2014/main" id="{FFA58D1F-8114-491D-95C8-EFDB513315FA}"/>
              </a:ext>
            </a:extLst>
          </p:cNvPr>
          <p:cNvSpPr/>
          <p:nvPr/>
        </p:nvSpPr>
        <p:spPr>
          <a:xfrm>
            <a:off x="4953846"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Rectangle 41">
            <a:extLst>
              <a:ext uri="{FF2B5EF4-FFF2-40B4-BE49-F238E27FC236}">
                <a16:creationId xmlns:a16="http://schemas.microsoft.com/office/drawing/2014/main" id="{909103AB-8A38-4654-95CA-0884314E2586}"/>
              </a:ext>
            </a:extLst>
          </p:cNvPr>
          <p:cNvSpPr/>
          <p:nvPr/>
        </p:nvSpPr>
        <p:spPr>
          <a:xfrm>
            <a:off x="4953846"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a:extLst>
              <a:ext uri="{FF2B5EF4-FFF2-40B4-BE49-F238E27FC236}">
                <a16:creationId xmlns:a16="http://schemas.microsoft.com/office/drawing/2014/main" id="{CD7E0A67-FC4E-4A62-A026-BE5367EF21C1}"/>
              </a:ext>
            </a:extLst>
          </p:cNvPr>
          <p:cNvSpPr/>
          <p:nvPr/>
        </p:nvSpPr>
        <p:spPr>
          <a:xfrm>
            <a:off x="4953846"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8C209A1-CA8D-4A3D-8C8C-E5E320F12D5D}"/>
                  </a:ext>
                </a:extLst>
              </p:cNvPr>
              <p:cNvSpPr/>
              <p:nvPr/>
            </p:nvSpPr>
            <p:spPr>
              <a:xfrm>
                <a:off x="137709" y="4228920"/>
                <a:ext cx="2074053" cy="1200329"/>
              </a:xfrm>
              <a:prstGeom prst="rect">
                <a:avLst/>
              </a:prstGeom>
            </p:spPr>
            <p:txBody>
              <a:bodyPr wrap="square">
                <a:spAutoFit/>
              </a:bodyPr>
              <a:lstStyle/>
              <a:p>
                <a:pPr algn="ctr"/>
                <a:r>
                  <a:rPr lang="en-US" sz="2400" dirty="0"/>
                  <a:t>memory access pattern for </a:t>
                </a:r>
                <a14:m>
                  <m:oMath xmlns:m="http://schemas.openxmlformats.org/officeDocument/2006/math">
                    <m:r>
                      <a:rPr lang="en-US" sz="2400" i="1" smtClean="0">
                        <a:solidFill>
                          <a:srgbClr val="FF0000"/>
                        </a:solidFill>
                        <a:latin typeface="Cambria Math" panose="02040503050406030204" pitchFamily="18" charset="0"/>
                      </a:rPr>
                      <m:t>𝑓</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oMath>
                </a14:m>
                <a:endParaRPr lang="en-US" sz="2400" dirty="0"/>
              </a:p>
            </p:txBody>
          </p:sp>
        </mc:Choice>
        <mc:Fallback xmlns="">
          <p:sp>
            <p:nvSpPr>
              <p:cNvPr id="44" name="Rectangle 43">
                <a:extLst>
                  <a:ext uri="{FF2B5EF4-FFF2-40B4-BE49-F238E27FC236}">
                    <a16:creationId xmlns:a16="http://schemas.microsoft.com/office/drawing/2014/main" id="{58C209A1-CA8D-4A3D-8C8C-E5E320F12D5D}"/>
                  </a:ext>
                </a:extLst>
              </p:cNvPr>
              <p:cNvSpPr>
                <a:spLocks noRot="1" noChangeAspect="1" noMove="1" noResize="1" noEditPoints="1" noAdjustHandles="1" noChangeArrowheads="1" noChangeShapeType="1" noTextEdit="1"/>
              </p:cNvSpPr>
              <p:nvPr/>
            </p:nvSpPr>
            <p:spPr>
              <a:xfrm>
                <a:off x="137709" y="4228920"/>
                <a:ext cx="2074053" cy="1200329"/>
              </a:xfrm>
              <a:prstGeom prst="rect">
                <a:avLst/>
              </a:prstGeom>
              <a:blipFill>
                <a:blip r:embed="rId5"/>
                <a:stretch>
                  <a:fillRect l="-2059" t="-4061" r="-5000" b="-10660"/>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23AD45DB-ADF7-4C15-B476-A9415285EA02}"/>
              </a:ext>
            </a:extLst>
          </p:cNvPr>
          <p:cNvSpPr/>
          <p:nvPr/>
        </p:nvSpPr>
        <p:spPr>
          <a:xfrm>
            <a:off x="3869610" y="6308209"/>
            <a:ext cx="792205" cy="461665"/>
          </a:xfrm>
          <a:prstGeom prst="rect">
            <a:avLst/>
          </a:prstGeom>
        </p:spPr>
        <p:txBody>
          <a:bodyPr wrap="none">
            <a:spAutoFit/>
          </a:bodyPr>
          <a:lstStyle/>
          <a:p>
            <a:r>
              <a:rPr lang="en-US" sz="2400" dirty="0"/>
              <a:t>RAM</a:t>
            </a:r>
          </a:p>
        </p:txBody>
      </p:sp>
    </p:spTree>
    <p:extLst>
      <p:ext uri="{BB962C8B-B14F-4D97-AF65-F5344CB8AC3E}">
        <p14:creationId xmlns:p14="http://schemas.microsoft.com/office/powerpoint/2010/main" val="2854889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RAM chip">
            <a:extLst>
              <a:ext uri="{FF2B5EF4-FFF2-40B4-BE49-F238E27FC236}">
                <a16:creationId xmlns:a16="http://schemas.microsoft.com/office/drawing/2014/main" id="{D2B2F69D-4156-4CD7-8494-B971C6B35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614" y="2684763"/>
            <a:ext cx="3291515" cy="3291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dMHFs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4"/>
                <a:ext cx="10515600" cy="1622889"/>
              </a:xfrm>
            </p:spPr>
            <p:txBody>
              <a:bodyPr>
                <a:normAutofit/>
              </a:bodyPr>
              <a:lstStyle/>
              <a:p>
                <a:pPr marL="0" indent="0">
                  <a:buNone/>
                </a:pPr>
                <a:r>
                  <a:rPr lang="en-US" sz="3000" dirty="0"/>
                  <a:t>In a data-dependent memory hard functions (</a:t>
                </a:r>
                <a:r>
                  <a:rPr lang="en-US" sz="3000" dirty="0" err="1"/>
                  <a:t>dMHFs</a:t>
                </a:r>
                <a:r>
                  <a:rPr lang="en-US" sz="3000" dirty="0"/>
                  <a:t>) </a:t>
                </a:r>
                <a14:m>
                  <m:oMath xmlns:m="http://schemas.openxmlformats.org/officeDocument/2006/math">
                    <m:r>
                      <a:rPr lang="en-US" sz="3000" i="1">
                        <a:solidFill>
                          <a:srgbClr val="0070C0"/>
                        </a:solidFill>
                        <a:latin typeface="Cambria Math" panose="02040503050406030204" pitchFamily="18" charset="0"/>
                      </a:rPr>
                      <m:t>𝑓</m:t>
                    </m:r>
                  </m:oMath>
                </a14:m>
                <a:r>
                  <a:rPr lang="en-US" sz="3000" dirty="0"/>
                  <a:t>, the memory access pattern is dynamic and depends on the input</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4"/>
                <a:ext cx="10515600" cy="1622889"/>
              </a:xfrm>
              <a:blipFill>
                <a:blip r:embed="rId4"/>
                <a:stretch>
                  <a:fillRect l="-1391" t="-7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0B77968-7598-49CA-965E-9C1DEE9A72CD}"/>
                  </a:ext>
                </a:extLst>
              </p:cNvPr>
              <p:cNvSpPr/>
              <p:nvPr/>
            </p:nvSpPr>
            <p:spPr>
              <a:xfrm>
                <a:off x="137709" y="4228920"/>
                <a:ext cx="2074053" cy="1569660"/>
              </a:xfrm>
              <a:prstGeom prst="rect">
                <a:avLst/>
              </a:prstGeom>
            </p:spPr>
            <p:txBody>
              <a:bodyPr wrap="square">
                <a:spAutoFit/>
              </a:bodyPr>
              <a:lstStyle/>
              <a:p>
                <a:pPr algn="ctr"/>
                <a:r>
                  <a:rPr lang="en-US" sz="2400" i="1" dirty="0"/>
                  <a:t>different</a:t>
                </a:r>
                <a:r>
                  <a:rPr lang="en-US" sz="2400" dirty="0"/>
                  <a:t> memory access pattern for </a:t>
                </a:r>
                <a14:m>
                  <m:oMath xmlns:m="http://schemas.openxmlformats.org/officeDocument/2006/math">
                    <m:r>
                      <a:rPr lang="en-US" sz="2400" i="1" smtClean="0">
                        <a:solidFill>
                          <a:srgbClr val="00B050"/>
                        </a:solidFill>
                        <a:latin typeface="Cambria Math" panose="02040503050406030204" pitchFamily="18" charset="0"/>
                      </a:rPr>
                      <m:t>𝑓</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r>
                      <a:rPr lang="en-US" sz="2400" b="0" i="1" smtClean="0">
                        <a:solidFill>
                          <a:srgbClr val="00B050"/>
                        </a:solidFill>
                        <a:latin typeface="Cambria Math" panose="02040503050406030204" pitchFamily="18" charset="0"/>
                      </a:rPr>
                      <m:t>)</m:t>
                    </m:r>
                  </m:oMath>
                </a14:m>
                <a:endParaRPr lang="en-US" sz="2400" dirty="0"/>
              </a:p>
            </p:txBody>
          </p:sp>
        </mc:Choice>
        <mc:Fallback xmlns="">
          <p:sp>
            <p:nvSpPr>
              <p:cNvPr id="23" name="Rectangle 22">
                <a:extLst>
                  <a:ext uri="{FF2B5EF4-FFF2-40B4-BE49-F238E27FC236}">
                    <a16:creationId xmlns:a16="http://schemas.microsoft.com/office/drawing/2014/main" id="{70B77968-7598-49CA-965E-9C1DEE9A72CD}"/>
                  </a:ext>
                </a:extLst>
              </p:cNvPr>
              <p:cNvSpPr>
                <a:spLocks noRot="1" noChangeAspect="1" noMove="1" noResize="1" noEditPoints="1" noAdjustHandles="1" noChangeArrowheads="1" noChangeShapeType="1" noTextEdit="1"/>
              </p:cNvSpPr>
              <p:nvPr/>
            </p:nvSpPr>
            <p:spPr>
              <a:xfrm>
                <a:off x="137709" y="4228920"/>
                <a:ext cx="2074053" cy="1569660"/>
              </a:xfrm>
              <a:prstGeom prst="rect">
                <a:avLst/>
              </a:prstGeom>
              <a:blipFill>
                <a:blip r:embed="rId5"/>
                <a:stretch>
                  <a:fillRect l="-2059" t="-3113" r="-5000" b="-8171"/>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3177530C-87AB-4922-9072-566810DC0088}"/>
              </a:ext>
            </a:extLst>
          </p:cNvPr>
          <p:cNvSpPr/>
          <p:nvPr/>
        </p:nvSpPr>
        <p:spPr>
          <a:xfrm>
            <a:off x="3869610" y="6308209"/>
            <a:ext cx="792205" cy="461665"/>
          </a:xfrm>
          <a:prstGeom prst="rect">
            <a:avLst/>
          </a:prstGeom>
        </p:spPr>
        <p:txBody>
          <a:bodyPr wrap="none">
            <a:spAutoFit/>
          </a:bodyPr>
          <a:lstStyle/>
          <a:p>
            <a:r>
              <a:rPr lang="en-US" sz="2400" dirty="0"/>
              <a:t>RAM</a:t>
            </a:r>
          </a:p>
        </p:txBody>
      </p:sp>
      <p:sp>
        <p:nvSpPr>
          <p:cNvPr id="43" name="Rectangle 42">
            <a:extLst>
              <a:ext uri="{FF2B5EF4-FFF2-40B4-BE49-F238E27FC236}">
                <a16:creationId xmlns:a16="http://schemas.microsoft.com/office/drawing/2014/main" id="{66B80788-CE94-4672-8B6B-C284CD19F2DD}"/>
              </a:ext>
            </a:extLst>
          </p:cNvPr>
          <p:cNvSpPr/>
          <p:nvPr/>
        </p:nvSpPr>
        <p:spPr>
          <a:xfrm>
            <a:off x="2253162"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44" name="Rectangle 43">
            <a:extLst>
              <a:ext uri="{FF2B5EF4-FFF2-40B4-BE49-F238E27FC236}">
                <a16:creationId xmlns:a16="http://schemas.microsoft.com/office/drawing/2014/main" id="{3D2C82D4-6C60-4321-8577-1D5CC109F76A}"/>
              </a:ext>
            </a:extLst>
          </p:cNvPr>
          <p:cNvSpPr/>
          <p:nvPr/>
        </p:nvSpPr>
        <p:spPr>
          <a:xfrm>
            <a:off x="3603504"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4</a:t>
            </a:r>
            <a:endParaRPr lang="en-US" dirty="0"/>
          </a:p>
        </p:txBody>
      </p:sp>
      <p:sp>
        <p:nvSpPr>
          <p:cNvPr id="45" name="Rectangle 44">
            <a:extLst>
              <a:ext uri="{FF2B5EF4-FFF2-40B4-BE49-F238E27FC236}">
                <a16:creationId xmlns:a16="http://schemas.microsoft.com/office/drawing/2014/main" id="{7C4F59F9-0472-4E7B-90A2-27D79093EB86}"/>
              </a:ext>
            </a:extLst>
          </p:cNvPr>
          <p:cNvSpPr/>
          <p:nvPr/>
        </p:nvSpPr>
        <p:spPr>
          <a:xfrm>
            <a:off x="2253162"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B050"/>
                </a:solidFill>
              </a:rPr>
              <a:t>2</a:t>
            </a:r>
            <a:endParaRPr lang="en-US"/>
          </a:p>
        </p:txBody>
      </p:sp>
      <p:sp>
        <p:nvSpPr>
          <p:cNvPr id="46" name="Rectangle 45">
            <a:extLst>
              <a:ext uri="{FF2B5EF4-FFF2-40B4-BE49-F238E27FC236}">
                <a16:creationId xmlns:a16="http://schemas.microsoft.com/office/drawing/2014/main" id="{D861B681-6CEA-4FAE-8E8C-F0778C426CD7}"/>
              </a:ext>
            </a:extLst>
          </p:cNvPr>
          <p:cNvSpPr/>
          <p:nvPr/>
        </p:nvSpPr>
        <p:spPr>
          <a:xfrm>
            <a:off x="3603504"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47" name="Rectangle 46">
            <a:extLst>
              <a:ext uri="{FF2B5EF4-FFF2-40B4-BE49-F238E27FC236}">
                <a16:creationId xmlns:a16="http://schemas.microsoft.com/office/drawing/2014/main" id="{33B393DA-29FB-4CE2-B948-54E9A66C46BE}"/>
              </a:ext>
            </a:extLst>
          </p:cNvPr>
          <p:cNvSpPr/>
          <p:nvPr/>
        </p:nvSpPr>
        <p:spPr>
          <a:xfrm>
            <a:off x="2253162"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sp>
        <p:nvSpPr>
          <p:cNvPr id="48" name="Rectangle 47">
            <a:extLst>
              <a:ext uri="{FF2B5EF4-FFF2-40B4-BE49-F238E27FC236}">
                <a16:creationId xmlns:a16="http://schemas.microsoft.com/office/drawing/2014/main" id="{27CB8E5C-95AE-43BF-9C43-061E81D127CE}"/>
              </a:ext>
            </a:extLst>
          </p:cNvPr>
          <p:cNvSpPr/>
          <p:nvPr/>
        </p:nvSpPr>
        <p:spPr>
          <a:xfrm>
            <a:off x="3603504"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Rectangle 48">
            <a:extLst>
              <a:ext uri="{FF2B5EF4-FFF2-40B4-BE49-F238E27FC236}">
                <a16:creationId xmlns:a16="http://schemas.microsoft.com/office/drawing/2014/main" id="{04888187-2232-41DF-B8C1-3D91A0591B42}"/>
              </a:ext>
            </a:extLst>
          </p:cNvPr>
          <p:cNvSpPr/>
          <p:nvPr/>
        </p:nvSpPr>
        <p:spPr>
          <a:xfrm>
            <a:off x="2253162"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9</a:t>
            </a:r>
            <a:endParaRPr lang="en-US" dirty="0">
              <a:solidFill>
                <a:srgbClr val="FF0000"/>
              </a:solidFill>
            </a:endParaRPr>
          </a:p>
        </p:txBody>
      </p:sp>
      <p:sp>
        <p:nvSpPr>
          <p:cNvPr id="50" name="Rectangle 49">
            <a:extLst>
              <a:ext uri="{FF2B5EF4-FFF2-40B4-BE49-F238E27FC236}">
                <a16:creationId xmlns:a16="http://schemas.microsoft.com/office/drawing/2014/main" id="{10020E1A-FF66-46EF-8D9E-5FFB7115893C}"/>
              </a:ext>
            </a:extLst>
          </p:cNvPr>
          <p:cNvSpPr/>
          <p:nvPr/>
        </p:nvSpPr>
        <p:spPr>
          <a:xfrm>
            <a:off x="3603504"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51" name="Rectangle 50">
            <a:extLst>
              <a:ext uri="{FF2B5EF4-FFF2-40B4-BE49-F238E27FC236}">
                <a16:creationId xmlns:a16="http://schemas.microsoft.com/office/drawing/2014/main" id="{D47C978C-9FBA-4867-A1CB-45EA1305C4D9}"/>
              </a:ext>
            </a:extLst>
          </p:cNvPr>
          <p:cNvSpPr/>
          <p:nvPr/>
        </p:nvSpPr>
        <p:spPr>
          <a:xfrm>
            <a:off x="2253162"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r>
              <a:rPr lang="en-US" dirty="0">
                <a:solidFill>
                  <a:schemeClr val="tx1"/>
                </a:solidFill>
              </a:rPr>
              <a:t>,</a:t>
            </a:r>
            <a:r>
              <a:rPr lang="en-US" dirty="0">
                <a:solidFill>
                  <a:srgbClr val="00B050"/>
                </a:solidFill>
              </a:rPr>
              <a:t> 8</a:t>
            </a:r>
            <a:endParaRPr lang="en-US" dirty="0">
              <a:solidFill>
                <a:srgbClr val="FF0000"/>
              </a:solidFill>
            </a:endParaRPr>
          </a:p>
        </p:txBody>
      </p:sp>
      <p:sp>
        <p:nvSpPr>
          <p:cNvPr id="52" name="Rectangle 51">
            <a:extLst>
              <a:ext uri="{FF2B5EF4-FFF2-40B4-BE49-F238E27FC236}">
                <a16:creationId xmlns:a16="http://schemas.microsoft.com/office/drawing/2014/main" id="{A3F111BD-E2C9-4496-8711-A5643D28103B}"/>
              </a:ext>
            </a:extLst>
          </p:cNvPr>
          <p:cNvSpPr/>
          <p:nvPr/>
        </p:nvSpPr>
        <p:spPr>
          <a:xfrm>
            <a:off x="3603504"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5,7</a:t>
            </a:r>
          </a:p>
        </p:txBody>
      </p:sp>
      <p:sp>
        <p:nvSpPr>
          <p:cNvPr id="53" name="Rectangle 52">
            <a:extLst>
              <a:ext uri="{FF2B5EF4-FFF2-40B4-BE49-F238E27FC236}">
                <a16:creationId xmlns:a16="http://schemas.microsoft.com/office/drawing/2014/main" id="{7656CF34-F3B9-49A6-A911-1D425DC173B8}"/>
              </a:ext>
            </a:extLst>
          </p:cNvPr>
          <p:cNvSpPr/>
          <p:nvPr/>
        </p:nvSpPr>
        <p:spPr>
          <a:xfrm>
            <a:off x="2253162"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sp>
        <p:nvSpPr>
          <p:cNvPr id="54" name="Rectangle 53">
            <a:extLst>
              <a:ext uri="{FF2B5EF4-FFF2-40B4-BE49-F238E27FC236}">
                <a16:creationId xmlns:a16="http://schemas.microsoft.com/office/drawing/2014/main" id="{0278EA4E-EEA6-4A5D-853F-7305509D3758}"/>
              </a:ext>
            </a:extLst>
          </p:cNvPr>
          <p:cNvSpPr/>
          <p:nvPr/>
        </p:nvSpPr>
        <p:spPr>
          <a:xfrm>
            <a:off x="3603504"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3</a:t>
            </a:r>
            <a:endParaRPr lang="en-US" dirty="0">
              <a:solidFill>
                <a:srgbClr val="FF0000"/>
              </a:solidFill>
            </a:endParaRPr>
          </a:p>
        </p:txBody>
      </p:sp>
      <p:sp>
        <p:nvSpPr>
          <p:cNvPr id="55" name="Rectangle 54">
            <a:extLst>
              <a:ext uri="{FF2B5EF4-FFF2-40B4-BE49-F238E27FC236}">
                <a16:creationId xmlns:a16="http://schemas.microsoft.com/office/drawing/2014/main" id="{ED4278C5-017F-484D-940A-0B4717BD41A4}"/>
              </a:ext>
            </a:extLst>
          </p:cNvPr>
          <p:cNvSpPr/>
          <p:nvPr/>
        </p:nvSpPr>
        <p:spPr>
          <a:xfrm>
            <a:off x="4953846" y="342900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6</a:t>
            </a:r>
            <a:endParaRPr lang="en-US" dirty="0">
              <a:solidFill>
                <a:srgbClr val="FF0000"/>
              </a:solidFill>
            </a:endParaRPr>
          </a:p>
        </p:txBody>
      </p:sp>
      <p:sp>
        <p:nvSpPr>
          <p:cNvPr id="56" name="Rectangle 55">
            <a:extLst>
              <a:ext uri="{FF2B5EF4-FFF2-40B4-BE49-F238E27FC236}">
                <a16:creationId xmlns:a16="http://schemas.microsoft.com/office/drawing/2014/main" id="{EFC240FA-5E22-4846-9EB2-6C2C2480B0EE}"/>
              </a:ext>
            </a:extLst>
          </p:cNvPr>
          <p:cNvSpPr/>
          <p:nvPr/>
        </p:nvSpPr>
        <p:spPr>
          <a:xfrm>
            <a:off x="4953846" y="3884138"/>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endParaRPr lang="en-US" dirty="0">
              <a:solidFill>
                <a:srgbClr val="FF0000"/>
              </a:solidFill>
            </a:endParaRPr>
          </a:p>
        </p:txBody>
      </p:sp>
      <p:sp>
        <p:nvSpPr>
          <p:cNvPr id="57" name="Rectangle 56">
            <a:extLst>
              <a:ext uri="{FF2B5EF4-FFF2-40B4-BE49-F238E27FC236}">
                <a16:creationId xmlns:a16="http://schemas.microsoft.com/office/drawing/2014/main" id="{E2B5FDB5-630E-431A-B0C0-F52DEDE863EF}"/>
              </a:ext>
            </a:extLst>
          </p:cNvPr>
          <p:cNvSpPr/>
          <p:nvPr/>
        </p:nvSpPr>
        <p:spPr>
          <a:xfrm>
            <a:off x="4953846" y="4339276"/>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r>
              <a:rPr lang="en-US" dirty="0">
                <a:solidFill>
                  <a:schemeClr val="tx1"/>
                </a:solidFill>
              </a:rPr>
              <a:t>,</a:t>
            </a:r>
            <a:r>
              <a:rPr lang="en-US" dirty="0">
                <a:solidFill>
                  <a:srgbClr val="00B050"/>
                </a:solidFill>
              </a:rPr>
              <a:t> 5</a:t>
            </a:r>
            <a:endParaRPr lang="en-US" dirty="0">
              <a:solidFill>
                <a:srgbClr val="FF0000"/>
              </a:solidFill>
            </a:endParaRPr>
          </a:p>
        </p:txBody>
      </p:sp>
      <p:sp>
        <p:nvSpPr>
          <p:cNvPr id="58" name="Rectangle 57">
            <a:extLst>
              <a:ext uri="{FF2B5EF4-FFF2-40B4-BE49-F238E27FC236}">
                <a16:creationId xmlns:a16="http://schemas.microsoft.com/office/drawing/2014/main" id="{7515E115-8B99-4C80-B580-77BE8C04921E}"/>
              </a:ext>
            </a:extLst>
          </p:cNvPr>
          <p:cNvSpPr/>
          <p:nvPr/>
        </p:nvSpPr>
        <p:spPr>
          <a:xfrm>
            <a:off x="4953846" y="4794414"/>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7</a:t>
            </a:r>
            <a:endParaRPr lang="en-US" dirty="0">
              <a:solidFill>
                <a:srgbClr val="FF0000"/>
              </a:solidFill>
            </a:endParaRPr>
          </a:p>
        </p:txBody>
      </p:sp>
      <p:sp>
        <p:nvSpPr>
          <p:cNvPr id="59" name="Rectangle 58">
            <a:extLst>
              <a:ext uri="{FF2B5EF4-FFF2-40B4-BE49-F238E27FC236}">
                <a16:creationId xmlns:a16="http://schemas.microsoft.com/office/drawing/2014/main" id="{BE49A63B-CB1D-43CC-B50E-6BCFFB2C6404}"/>
              </a:ext>
            </a:extLst>
          </p:cNvPr>
          <p:cNvSpPr/>
          <p:nvPr/>
        </p:nvSpPr>
        <p:spPr>
          <a:xfrm>
            <a:off x="4953846" y="5249552"/>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558E1DAC-1F7F-4DCA-8B1C-4B35DC577978}"/>
              </a:ext>
            </a:extLst>
          </p:cNvPr>
          <p:cNvSpPr/>
          <p:nvPr/>
        </p:nvSpPr>
        <p:spPr>
          <a:xfrm>
            <a:off x="4953846" y="5704690"/>
            <a:ext cx="1350342" cy="45513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r>
              <a:rPr lang="en-US" dirty="0">
                <a:solidFill>
                  <a:schemeClr val="tx1"/>
                </a:solidFill>
              </a:rPr>
              <a:t>, </a:t>
            </a:r>
            <a:r>
              <a:rPr lang="en-US" dirty="0">
                <a:solidFill>
                  <a:srgbClr val="00B050"/>
                </a:solidFill>
              </a:rPr>
              <a:t>10</a:t>
            </a:r>
          </a:p>
        </p:txBody>
      </p:sp>
    </p:spTree>
    <p:extLst>
      <p:ext uri="{BB962C8B-B14F-4D97-AF65-F5344CB8AC3E}">
        <p14:creationId xmlns:p14="http://schemas.microsoft.com/office/powerpoint/2010/main" val="221486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iMHFs</a:t>
            </a:r>
            <a:r>
              <a:rPr lang="en-US" dirty="0">
                <a:solidFill>
                  <a:srgbClr val="C00000"/>
                </a:solidFill>
              </a:rPr>
              <a:t> vs. </a:t>
            </a:r>
            <a:r>
              <a:rPr lang="en-US" dirty="0" err="1">
                <a:solidFill>
                  <a:srgbClr val="C00000"/>
                </a:solidFill>
              </a:rPr>
              <a:t>dMHFs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4"/>
                <a:ext cx="10515600" cy="4808855"/>
              </a:xfrm>
            </p:spPr>
            <p:txBody>
              <a:bodyPr>
                <a:normAutofit/>
              </a:bodyPr>
              <a:lstStyle/>
              <a:p>
                <a:pPr marL="0" indent="0">
                  <a:buNone/>
                </a:pPr>
                <a:r>
                  <a:rPr lang="en-US" sz="4000" dirty="0">
                    <a:solidFill>
                      <a:srgbClr val="C00000"/>
                    </a:solidFill>
                  </a:rPr>
                  <a:t>iMHFs</a:t>
                </a:r>
                <a:r>
                  <a:rPr lang="en-US" sz="4000" dirty="0"/>
                  <a:t>:</a:t>
                </a:r>
                <a:r>
                  <a:rPr lang="en-US" sz="4000" dirty="0">
                    <a:solidFill>
                      <a:srgbClr val="C00000"/>
                    </a:solidFill>
                  </a:rPr>
                  <a:t> </a:t>
                </a:r>
                <a:r>
                  <a:rPr lang="en-US" sz="3600" dirty="0">
                    <a:solidFill>
                      <a:srgbClr val="00B050"/>
                    </a:solidFill>
                  </a:rPr>
                  <a:t>Resists side channel attacks</a:t>
                </a:r>
                <a:r>
                  <a:rPr lang="en-US" sz="3600" dirty="0"/>
                  <a:t>, but </a:t>
                </a:r>
                <a14:m>
                  <m:oMath xmlns:m="http://schemas.openxmlformats.org/officeDocument/2006/math">
                    <m:r>
                      <a:rPr lang="en-US" sz="3600" i="1">
                        <a:solidFill>
                          <a:srgbClr val="FF0000"/>
                        </a:solidFill>
                        <a:latin typeface="Cambria Math" panose="02040503050406030204" pitchFamily="18" charset="0"/>
                      </a:rPr>
                      <m:t>𝑐𝑐</m:t>
                    </m:r>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𝑓</m:t>
                    </m:r>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𝑂</m:t>
                    </m:r>
                    <m:d>
                      <m:dPr>
                        <m:ctrlPr>
                          <a:rPr lang="en-US" sz="3600" i="1">
                            <a:solidFill>
                              <a:srgbClr val="FF0000"/>
                            </a:solidFill>
                            <a:latin typeface="Cambria Math" panose="02040503050406030204" pitchFamily="18" charset="0"/>
                          </a:rPr>
                        </m:ctrlPr>
                      </m:dPr>
                      <m:e>
                        <m:f>
                          <m:fPr>
                            <m:ctrlPr>
                              <a:rPr lang="en-US" sz="3600" i="1">
                                <a:solidFill>
                                  <a:srgbClr val="FF0000"/>
                                </a:solidFill>
                                <a:latin typeface="Cambria Math" panose="02040503050406030204" pitchFamily="18" charset="0"/>
                              </a:rPr>
                            </m:ctrlPr>
                          </m:fPr>
                          <m:num>
                            <m:sSup>
                              <m:sSupPr>
                                <m:ctrlPr>
                                  <a:rPr lang="en-US" sz="3600" i="1">
                                    <a:solidFill>
                                      <a:srgbClr val="FF0000"/>
                                    </a:solidFill>
                                    <a:latin typeface="Cambria Math" panose="02040503050406030204" pitchFamily="18" charset="0"/>
                                  </a:rPr>
                                </m:ctrlPr>
                              </m:sSupPr>
                              <m:e>
                                <m:r>
                                  <a:rPr lang="en-US" sz="3600" i="1">
                                    <a:solidFill>
                                      <a:srgbClr val="FF0000"/>
                                    </a:solidFill>
                                    <a:latin typeface="Cambria Math" panose="02040503050406030204" pitchFamily="18" charset="0"/>
                                  </a:rPr>
                                  <m:t>𝑁</m:t>
                                </m:r>
                              </m:e>
                              <m:sup>
                                <m:r>
                                  <a:rPr lang="en-US" sz="3600" i="1">
                                    <a:solidFill>
                                      <a:srgbClr val="FF0000"/>
                                    </a:solidFill>
                                    <a:latin typeface="Cambria Math" panose="02040503050406030204" pitchFamily="18" charset="0"/>
                                  </a:rPr>
                                  <m:t>2</m:t>
                                </m:r>
                              </m:sup>
                            </m:sSup>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r>
                                      <a:rPr lang="en-US" sz="3600" i="1">
                                        <a:solidFill>
                                          <a:srgbClr val="FF0000"/>
                                        </a:solidFill>
                                        <a:latin typeface="Cambria Math" panose="02040503050406030204" pitchFamily="18" charset="0"/>
                                      </a:rPr>
                                      <m:t>𝑁</m:t>
                                    </m:r>
                                  </m:e>
                                </m:func>
                              </m:e>
                            </m:func>
                          </m:num>
                          <m:den>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r>
                                  <a:rPr lang="en-US" sz="3600" i="1">
                                    <a:solidFill>
                                      <a:srgbClr val="FF0000"/>
                                    </a:solidFill>
                                    <a:latin typeface="Cambria Math" panose="02040503050406030204" pitchFamily="18" charset="0"/>
                                  </a:rPr>
                                  <m:t>𝑁</m:t>
                                </m:r>
                              </m:e>
                            </m:func>
                          </m:den>
                        </m:f>
                      </m:e>
                    </m:d>
                  </m:oMath>
                </a14:m>
                <a:r>
                  <a:rPr lang="en-US" sz="3600" dirty="0"/>
                  <a:t> [AB16] (</a:t>
                </a:r>
                <a14:m>
                  <m:oMath xmlns:m="http://schemas.openxmlformats.org/officeDocument/2006/math">
                    <m:r>
                      <a:rPr lang="en-US" sz="3600" i="1">
                        <a:solidFill>
                          <a:schemeClr val="accent1"/>
                        </a:solidFill>
                        <a:latin typeface="Cambria Math" panose="02040503050406030204" pitchFamily="18" charset="0"/>
                      </a:rPr>
                      <m:t>𝑁</m:t>
                    </m:r>
                  </m:oMath>
                </a14:m>
                <a:r>
                  <a:rPr lang="en-US" sz="3600" dirty="0"/>
                  <a:t> is the sequential evaluation algorithm runtime)</a:t>
                </a:r>
              </a:p>
              <a:p>
                <a:pPr marL="0" indent="0">
                  <a:buNone/>
                </a:pPr>
                <a:endParaRPr lang="en-US" sz="3600" dirty="0"/>
              </a:p>
              <a:p>
                <a:pPr marL="0" indent="0">
                  <a:buNone/>
                </a:pPr>
                <a:r>
                  <a:rPr lang="en-US" sz="4000" dirty="0" err="1">
                    <a:solidFill>
                      <a:srgbClr val="C00000"/>
                    </a:solidFill>
                  </a:rPr>
                  <a:t>dMHFs</a:t>
                </a:r>
                <a:r>
                  <a:rPr lang="en-US" sz="4000" dirty="0"/>
                  <a:t> :</a:t>
                </a:r>
                <a:r>
                  <a:rPr lang="en-US" sz="4000" dirty="0">
                    <a:solidFill>
                      <a:srgbClr val="C00000"/>
                    </a:solidFill>
                  </a:rPr>
                  <a:t> </a:t>
                </a:r>
                <a:r>
                  <a:rPr lang="en-US" sz="3600" dirty="0"/>
                  <a:t>Exist constructions with </a:t>
                </a:r>
                <a14:m>
                  <m:oMath xmlns:m="http://schemas.openxmlformats.org/officeDocument/2006/math">
                    <m:r>
                      <a:rPr lang="en-US" sz="3600" i="1">
                        <a:solidFill>
                          <a:srgbClr val="00B050"/>
                        </a:solidFill>
                        <a:latin typeface="Cambria Math" panose="02040503050406030204" pitchFamily="18" charset="0"/>
                      </a:rPr>
                      <m:t>𝑐𝑐</m:t>
                    </m:r>
                    <m:r>
                      <a:rPr lang="en-US" sz="3600" i="1">
                        <a:solidFill>
                          <a:srgbClr val="00B050"/>
                        </a:solidFill>
                        <a:latin typeface="Cambria Math" panose="02040503050406030204" pitchFamily="18" charset="0"/>
                      </a:rPr>
                      <m:t>(</m:t>
                    </m:r>
                    <m:r>
                      <a:rPr lang="en-US" sz="3600" i="1">
                        <a:solidFill>
                          <a:srgbClr val="00B050"/>
                        </a:solidFill>
                        <a:latin typeface="Cambria Math" panose="02040503050406030204" pitchFamily="18" charset="0"/>
                      </a:rPr>
                      <m:t>𝑓</m:t>
                    </m:r>
                    <m:r>
                      <a:rPr lang="en-US" sz="3600" i="1">
                        <a:solidFill>
                          <a:srgbClr val="00B050"/>
                        </a:solidFill>
                        <a:latin typeface="Cambria Math" panose="02040503050406030204" pitchFamily="18" charset="0"/>
                      </a:rPr>
                      <m:t>)=</m:t>
                    </m:r>
                    <m:r>
                      <m:rPr>
                        <m:sty m:val="p"/>
                      </m:rPr>
                      <a:rPr lang="en-US" sz="3600">
                        <a:solidFill>
                          <a:srgbClr val="00B050"/>
                        </a:solidFill>
                        <a:latin typeface="Cambria Math" panose="02040503050406030204" pitchFamily="18" charset="0"/>
                      </a:rPr>
                      <m:t>Ω</m:t>
                    </m:r>
                    <m:d>
                      <m:dPr>
                        <m:ctrlPr>
                          <a:rPr lang="en-US" sz="3600" i="1">
                            <a:solidFill>
                              <a:srgbClr val="00B050"/>
                            </a:solidFill>
                            <a:latin typeface="Cambria Math" panose="02040503050406030204" pitchFamily="18" charset="0"/>
                          </a:rPr>
                        </m:ctrlPr>
                      </m:dPr>
                      <m:e>
                        <m:sSup>
                          <m:sSupPr>
                            <m:ctrlPr>
                              <a:rPr lang="en-US" sz="3600" i="1">
                                <a:solidFill>
                                  <a:srgbClr val="00B050"/>
                                </a:solidFill>
                                <a:latin typeface="Cambria Math" panose="02040503050406030204" pitchFamily="18" charset="0"/>
                              </a:rPr>
                            </m:ctrlPr>
                          </m:sSupPr>
                          <m:e>
                            <m:r>
                              <a:rPr lang="en-US" sz="3600" i="1">
                                <a:solidFill>
                                  <a:srgbClr val="00B050"/>
                                </a:solidFill>
                                <a:latin typeface="Cambria Math" panose="02040503050406030204" pitchFamily="18" charset="0"/>
                              </a:rPr>
                              <m:t>𝑁</m:t>
                            </m:r>
                          </m:e>
                          <m:sup>
                            <m:r>
                              <a:rPr lang="en-US" sz="3600" i="1">
                                <a:solidFill>
                                  <a:srgbClr val="00B050"/>
                                </a:solidFill>
                                <a:latin typeface="Cambria Math" panose="02040503050406030204" pitchFamily="18" charset="0"/>
                              </a:rPr>
                              <m:t>2</m:t>
                            </m:r>
                          </m:sup>
                        </m:sSup>
                      </m:e>
                    </m:d>
                  </m:oMath>
                </a14:m>
                <a:r>
                  <a:rPr lang="en-US" sz="3600" dirty="0"/>
                  <a:t> [Percival09, ACP+17], but </a:t>
                </a:r>
                <a:r>
                  <a:rPr lang="en-US" sz="3600" dirty="0">
                    <a:solidFill>
                      <a:srgbClr val="FF0000"/>
                    </a:solidFill>
                  </a:rPr>
                  <a:t>vulnerable to side channel attacks </a:t>
                </a:r>
                <a:r>
                  <a:rPr lang="en-US" sz="3600" dirty="0"/>
                  <a:t>[Bernstein05]</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4"/>
                <a:ext cx="10515600" cy="4808855"/>
              </a:xfrm>
              <a:blipFill>
                <a:blip r:embed="rId3"/>
                <a:stretch>
                  <a:fillRect l="-2087" t="-35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E4DAB3-CDC8-46C8-B9EE-23FDA79FBB61}"/>
              </a:ext>
            </a:extLst>
          </p:cNvPr>
          <p:cNvSpPr/>
          <p:nvPr/>
        </p:nvSpPr>
        <p:spPr>
          <a:xfrm>
            <a:off x="8898904" y="3737727"/>
            <a:ext cx="1385251" cy="553998"/>
          </a:xfrm>
          <a:prstGeom prst="rect">
            <a:avLst/>
          </a:prstGeom>
        </p:spPr>
        <p:txBody>
          <a:bodyPr wrap="none">
            <a:spAutoFit/>
          </a:bodyPr>
          <a:lstStyle/>
          <a:p>
            <a:r>
              <a:rPr lang="en-US" sz="3000" dirty="0"/>
              <a:t>optimal</a:t>
            </a:r>
          </a:p>
        </p:txBody>
      </p:sp>
      <p:cxnSp>
        <p:nvCxnSpPr>
          <p:cNvPr id="9" name="Straight Arrow Connector 8">
            <a:extLst>
              <a:ext uri="{FF2B5EF4-FFF2-40B4-BE49-F238E27FC236}">
                <a16:creationId xmlns:a16="http://schemas.microsoft.com/office/drawing/2014/main" id="{18F5DC09-D6EC-420F-B7AD-AFE086E902E2}"/>
              </a:ext>
            </a:extLst>
          </p:cNvPr>
          <p:cNvCxnSpPr>
            <a:cxnSpLocks/>
          </p:cNvCxnSpPr>
          <p:nvPr/>
        </p:nvCxnSpPr>
        <p:spPr>
          <a:xfrm rot="10800000" flipV="1">
            <a:off x="8306799" y="4014726"/>
            <a:ext cx="592105" cy="393758"/>
          </a:xfrm>
          <a:prstGeom prst="bentConnector3">
            <a:avLst>
              <a:gd name="adj1" fmla="val 10094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8" descr="Image result for frownie clipart">
            <a:extLst>
              <a:ext uri="{FF2B5EF4-FFF2-40B4-BE49-F238E27FC236}">
                <a16:creationId xmlns:a16="http://schemas.microsoft.com/office/drawing/2014/main" id="{47E200F0-11FD-4289-A849-DB6C27DDD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2301" y="5506658"/>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miley clipart">
            <a:extLst>
              <a:ext uri="{FF2B5EF4-FFF2-40B4-BE49-F238E27FC236}">
                <a16:creationId xmlns:a16="http://schemas.microsoft.com/office/drawing/2014/main" id="{B850C403-CB21-4570-A406-89B560934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301" y="3737727"/>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miley clipart">
            <a:extLst>
              <a:ext uri="{FF2B5EF4-FFF2-40B4-BE49-F238E27FC236}">
                <a16:creationId xmlns:a16="http://schemas.microsoft.com/office/drawing/2014/main" id="{AF0513A3-370C-46F2-BF3A-E5CA0882E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4755" y="1150199"/>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frownie clipart">
            <a:extLst>
              <a:ext uri="{FF2B5EF4-FFF2-40B4-BE49-F238E27FC236}">
                <a16:creationId xmlns:a16="http://schemas.microsoft.com/office/drawing/2014/main" id="{9779725F-A3B1-4155-BC32-25C5ABE8B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342" y="1150199"/>
            <a:ext cx="703413" cy="70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1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DE62-32D4-4DCE-BF18-D9B13DEAF2E2}"/>
              </a:ext>
            </a:extLst>
          </p:cNvPr>
          <p:cNvSpPr>
            <a:spLocks noGrp="1"/>
          </p:cNvSpPr>
          <p:nvPr>
            <p:ph type="title"/>
          </p:nvPr>
        </p:nvSpPr>
        <p:spPr/>
        <p:txBody>
          <a:bodyPr/>
          <a:lstStyle/>
          <a:p>
            <a:r>
              <a:rPr lang="en-US" dirty="0" err="1">
                <a:solidFill>
                  <a:srgbClr val="C00000"/>
                </a:solidFill>
              </a:rPr>
              <a:t>iMHFs</a:t>
            </a:r>
            <a:r>
              <a:rPr lang="en-US" dirty="0">
                <a:solidFill>
                  <a:srgbClr val="C00000"/>
                </a:solidFill>
              </a:rPr>
              <a:t> vs. </a:t>
            </a:r>
            <a:r>
              <a:rPr lang="en-US" dirty="0" err="1">
                <a:solidFill>
                  <a:srgbClr val="C00000"/>
                </a:solidFill>
              </a:rPr>
              <a:t>dMHFs</a:t>
            </a:r>
            <a:endParaRPr lang="en-US"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AEFB-EA8A-4090-B866-94F06B7AFC00}"/>
                  </a:ext>
                </a:extLst>
              </p:cNvPr>
              <p:cNvSpPr>
                <a:spLocks noGrp="1"/>
              </p:cNvSpPr>
              <p:nvPr>
                <p:ph idx="1"/>
              </p:nvPr>
            </p:nvSpPr>
            <p:spPr>
              <a:xfrm>
                <a:off x="838200" y="1825624"/>
                <a:ext cx="10515600" cy="4808855"/>
              </a:xfrm>
            </p:spPr>
            <p:txBody>
              <a:bodyPr>
                <a:normAutofit/>
              </a:bodyPr>
              <a:lstStyle/>
              <a:p>
                <a:pPr marL="0" indent="0">
                  <a:buNone/>
                </a:pPr>
                <a:r>
                  <a:rPr lang="en-US" sz="4000" dirty="0">
                    <a:solidFill>
                      <a:srgbClr val="C00000"/>
                    </a:solidFill>
                  </a:rPr>
                  <a:t>iMHFs</a:t>
                </a:r>
                <a:r>
                  <a:rPr lang="en-US" sz="4000" dirty="0"/>
                  <a:t>:</a:t>
                </a:r>
                <a:r>
                  <a:rPr lang="en-US" sz="4000" dirty="0">
                    <a:solidFill>
                      <a:srgbClr val="C00000"/>
                    </a:solidFill>
                  </a:rPr>
                  <a:t> </a:t>
                </a:r>
                <a:r>
                  <a:rPr lang="en-US" sz="3600" dirty="0">
                    <a:solidFill>
                      <a:srgbClr val="00B050"/>
                    </a:solidFill>
                  </a:rPr>
                  <a:t>Resists side channel attacks</a:t>
                </a:r>
                <a:r>
                  <a:rPr lang="en-US" sz="3600" dirty="0"/>
                  <a:t>, but </a:t>
                </a:r>
                <a14:m>
                  <m:oMath xmlns:m="http://schemas.openxmlformats.org/officeDocument/2006/math">
                    <m:r>
                      <a:rPr lang="en-US" sz="3600" i="1">
                        <a:solidFill>
                          <a:srgbClr val="FF0000"/>
                        </a:solidFill>
                        <a:latin typeface="Cambria Math" panose="02040503050406030204" pitchFamily="18" charset="0"/>
                      </a:rPr>
                      <m:t>𝑐𝑐</m:t>
                    </m:r>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𝑓</m:t>
                    </m:r>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𝑂</m:t>
                    </m:r>
                    <m:d>
                      <m:dPr>
                        <m:ctrlPr>
                          <a:rPr lang="en-US" sz="3600" i="1">
                            <a:solidFill>
                              <a:srgbClr val="FF0000"/>
                            </a:solidFill>
                            <a:latin typeface="Cambria Math" panose="02040503050406030204" pitchFamily="18" charset="0"/>
                          </a:rPr>
                        </m:ctrlPr>
                      </m:dPr>
                      <m:e>
                        <m:f>
                          <m:fPr>
                            <m:ctrlPr>
                              <a:rPr lang="en-US" sz="3600" i="1">
                                <a:solidFill>
                                  <a:srgbClr val="FF0000"/>
                                </a:solidFill>
                                <a:latin typeface="Cambria Math" panose="02040503050406030204" pitchFamily="18" charset="0"/>
                              </a:rPr>
                            </m:ctrlPr>
                          </m:fPr>
                          <m:num>
                            <m:sSup>
                              <m:sSupPr>
                                <m:ctrlPr>
                                  <a:rPr lang="en-US" sz="3600" i="1">
                                    <a:solidFill>
                                      <a:srgbClr val="FF0000"/>
                                    </a:solidFill>
                                    <a:latin typeface="Cambria Math" panose="02040503050406030204" pitchFamily="18" charset="0"/>
                                  </a:rPr>
                                </m:ctrlPr>
                              </m:sSupPr>
                              <m:e>
                                <m:r>
                                  <a:rPr lang="en-US" sz="3600" i="1">
                                    <a:solidFill>
                                      <a:srgbClr val="FF0000"/>
                                    </a:solidFill>
                                    <a:latin typeface="Cambria Math" panose="02040503050406030204" pitchFamily="18" charset="0"/>
                                  </a:rPr>
                                  <m:t>𝑁</m:t>
                                </m:r>
                              </m:e>
                              <m:sup>
                                <m:r>
                                  <a:rPr lang="en-US" sz="3600" i="1">
                                    <a:solidFill>
                                      <a:srgbClr val="FF0000"/>
                                    </a:solidFill>
                                    <a:latin typeface="Cambria Math" panose="02040503050406030204" pitchFamily="18" charset="0"/>
                                  </a:rPr>
                                  <m:t>2</m:t>
                                </m:r>
                              </m:sup>
                            </m:sSup>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r>
                                      <a:rPr lang="en-US" sz="3600" i="1">
                                        <a:solidFill>
                                          <a:srgbClr val="FF0000"/>
                                        </a:solidFill>
                                        <a:latin typeface="Cambria Math" panose="02040503050406030204" pitchFamily="18" charset="0"/>
                                      </a:rPr>
                                      <m:t>𝑁</m:t>
                                    </m:r>
                                  </m:e>
                                </m:func>
                              </m:e>
                            </m:func>
                          </m:num>
                          <m:den>
                            <m:func>
                              <m:funcPr>
                                <m:ctrlPr>
                                  <a:rPr lang="en-US" sz="3600" i="1">
                                    <a:solidFill>
                                      <a:srgbClr val="FF0000"/>
                                    </a:solidFill>
                                    <a:latin typeface="Cambria Math" panose="02040503050406030204" pitchFamily="18" charset="0"/>
                                  </a:rPr>
                                </m:ctrlPr>
                              </m:funcPr>
                              <m:fName>
                                <m:r>
                                  <m:rPr>
                                    <m:sty m:val="p"/>
                                  </m:rPr>
                                  <a:rPr lang="en-US" sz="3600">
                                    <a:solidFill>
                                      <a:srgbClr val="FF0000"/>
                                    </a:solidFill>
                                    <a:latin typeface="Cambria Math" panose="02040503050406030204" pitchFamily="18" charset="0"/>
                                  </a:rPr>
                                  <m:t>log</m:t>
                                </m:r>
                              </m:fName>
                              <m:e>
                                <m:r>
                                  <a:rPr lang="en-US" sz="3600" i="1">
                                    <a:solidFill>
                                      <a:srgbClr val="FF0000"/>
                                    </a:solidFill>
                                    <a:latin typeface="Cambria Math" panose="02040503050406030204" pitchFamily="18" charset="0"/>
                                  </a:rPr>
                                  <m:t>𝑁</m:t>
                                </m:r>
                              </m:e>
                            </m:func>
                          </m:den>
                        </m:f>
                      </m:e>
                    </m:d>
                  </m:oMath>
                </a14:m>
                <a:r>
                  <a:rPr lang="en-US" sz="3600" dirty="0"/>
                  <a:t> [AB16] (</a:t>
                </a:r>
                <a14:m>
                  <m:oMath xmlns:m="http://schemas.openxmlformats.org/officeDocument/2006/math">
                    <m:r>
                      <a:rPr lang="en-US" sz="3600" i="1">
                        <a:solidFill>
                          <a:schemeClr val="accent1"/>
                        </a:solidFill>
                        <a:latin typeface="Cambria Math" panose="02040503050406030204" pitchFamily="18" charset="0"/>
                      </a:rPr>
                      <m:t>𝑁</m:t>
                    </m:r>
                  </m:oMath>
                </a14:m>
                <a:r>
                  <a:rPr lang="en-US" sz="3600" dirty="0"/>
                  <a:t> is the sequential evaluation algorithm runtime)</a:t>
                </a:r>
              </a:p>
              <a:p>
                <a:pPr marL="0" indent="0">
                  <a:buNone/>
                </a:pPr>
                <a:endParaRPr lang="en-US" sz="3600" dirty="0"/>
              </a:p>
              <a:p>
                <a:pPr marL="0" indent="0">
                  <a:buNone/>
                </a:pPr>
                <a:r>
                  <a:rPr lang="en-US" sz="4000" dirty="0" err="1">
                    <a:solidFill>
                      <a:srgbClr val="C00000"/>
                    </a:solidFill>
                  </a:rPr>
                  <a:t>dMHFs</a:t>
                </a:r>
                <a:r>
                  <a:rPr lang="en-US" sz="4000" dirty="0"/>
                  <a:t> :</a:t>
                </a:r>
                <a:r>
                  <a:rPr lang="en-US" sz="4000" dirty="0">
                    <a:solidFill>
                      <a:srgbClr val="C00000"/>
                    </a:solidFill>
                  </a:rPr>
                  <a:t> </a:t>
                </a:r>
                <a:r>
                  <a:rPr lang="en-US" sz="3600" dirty="0"/>
                  <a:t>Exist constructions with </a:t>
                </a:r>
                <a14:m>
                  <m:oMath xmlns:m="http://schemas.openxmlformats.org/officeDocument/2006/math">
                    <m:r>
                      <a:rPr lang="en-US" sz="3600" i="1">
                        <a:solidFill>
                          <a:srgbClr val="00B050"/>
                        </a:solidFill>
                        <a:latin typeface="Cambria Math" panose="02040503050406030204" pitchFamily="18" charset="0"/>
                      </a:rPr>
                      <m:t>𝑐𝑐</m:t>
                    </m:r>
                    <m:r>
                      <a:rPr lang="en-US" sz="3600" i="1">
                        <a:solidFill>
                          <a:srgbClr val="00B050"/>
                        </a:solidFill>
                        <a:latin typeface="Cambria Math" panose="02040503050406030204" pitchFamily="18" charset="0"/>
                      </a:rPr>
                      <m:t>(</m:t>
                    </m:r>
                    <m:r>
                      <a:rPr lang="en-US" sz="3600" i="1">
                        <a:solidFill>
                          <a:srgbClr val="00B050"/>
                        </a:solidFill>
                        <a:latin typeface="Cambria Math" panose="02040503050406030204" pitchFamily="18" charset="0"/>
                      </a:rPr>
                      <m:t>𝑓</m:t>
                    </m:r>
                    <m:r>
                      <a:rPr lang="en-US" sz="3600" i="1">
                        <a:solidFill>
                          <a:srgbClr val="00B050"/>
                        </a:solidFill>
                        <a:latin typeface="Cambria Math" panose="02040503050406030204" pitchFamily="18" charset="0"/>
                      </a:rPr>
                      <m:t>)=</m:t>
                    </m:r>
                    <m:r>
                      <m:rPr>
                        <m:sty m:val="p"/>
                      </m:rPr>
                      <a:rPr lang="en-US" sz="3600">
                        <a:solidFill>
                          <a:srgbClr val="00B050"/>
                        </a:solidFill>
                        <a:latin typeface="Cambria Math" panose="02040503050406030204" pitchFamily="18" charset="0"/>
                      </a:rPr>
                      <m:t>Ω</m:t>
                    </m:r>
                    <m:d>
                      <m:dPr>
                        <m:ctrlPr>
                          <a:rPr lang="en-US" sz="3600" i="1">
                            <a:solidFill>
                              <a:srgbClr val="00B050"/>
                            </a:solidFill>
                            <a:latin typeface="Cambria Math" panose="02040503050406030204" pitchFamily="18" charset="0"/>
                          </a:rPr>
                        </m:ctrlPr>
                      </m:dPr>
                      <m:e>
                        <m:sSup>
                          <m:sSupPr>
                            <m:ctrlPr>
                              <a:rPr lang="en-US" sz="3600" i="1">
                                <a:solidFill>
                                  <a:srgbClr val="00B050"/>
                                </a:solidFill>
                                <a:latin typeface="Cambria Math" panose="02040503050406030204" pitchFamily="18" charset="0"/>
                              </a:rPr>
                            </m:ctrlPr>
                          </m:sSupPr>
                          <m:e>
                            <m:r>
                              <a:rPr lang="en-US" sz="3600" i="1">
                                <a:solidFill>
                                  <a:srgbClr val="00B050"/>
                                </a:solidFill>
                                <a:latin typeface="Cambria Math" panose="02040503050406030204" pitchFamily="18" charset="0"/>
                              </a:rPr>
                              <m:t>𝑁</m:t>
                            </m:r>
                          </m:e>
                          <m:sup>
                            <m:r>
                              <a:rPr lang="en-US" sz="3600" i="1">
                                <a:solidFill>
                                  <a:srgbClr val="00B050"/>
                                </a:solidFill>
                                <a:latin typeface="Cambria Math" panose="02040503050406030204" pitchFamily="18" charset="0"/>
                              </a:rPr>
                              <m:t>2</m:t>
                            </m:r>
                          </m:sup>
                        </m:sSup>
                      </m:e>
                    </m:d>
                  </m:oMath>
                </a14:m>
                <a:r>
                  <a:rPr lang="en-US" sz="3600" dirty="0"/>
                  <a:t> [Percival09, ACP+17], but </a:t>
                </a:r>
                <a:r>
                  <a:rPr lang="en-US" sz="3600" dirty="0">
                    <a:solidFill>
                      <a:srgbClr val="FF0000"/>
                    </a:solidFill>
                  </a:rPr>
                  <a:t>vulnerable to side channel attacks </a:t>
                </a:r>
                <a:r>
                  <a:rPr lang="en-US" sz="3600" dirty="0"/>
                  <a:t>[Bernstein05]</a:t>
                </a:r>
              </a:p>
            </p:txBody>
          </p:sp>
        </mc:Choice>
        <mc:Fallback xmlns="">
          <p:sp>
            <p:nvSpPr>
              <p:cNvPr id="3" name="Content Placeholder 2">
                <a:extLst>
                  <a:ext uri="{FF2B5EF4-FFF2-40B4-BE49-F238E27FC236}">
                    <a16:creationId xmlns:a16="http://schemas.microsoft.com/office/drawing/2014/main" id="{7710AEFB-EA8A-4090-B866-94F06B7AFC00}"/>
                  </a:ext>
                </a:extLst>
              </p:cNvPr>
              <p:cNvSpPr>
                <a:spLocks noGrp="1" noRot="1" noChangeAspect="1" noMove="1" noResize="1" noEditPoints="1" noAdjustHandles="1" noChangeArrowheads="1" noChangeShapeType="1" noTextEdit="1"/>
              </p:cNvSpPr>
              <p:nvPr>
                <p:ph idx="1"/>
              </p:nvPr>
            </p:nvSpPr>
            <p:spPr>
              <a:xfrm>
                <a:off x="838200" y="1825624"/>
                <a:ext cx="10515600" cy="4808855"/>
              </a:xfrm>
              <a:blipFill>
                <a:blip r:embed="rId3"/>
                <a:stretch>
                  <a:fillRect l="-2087" t="-35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E4DAB3-CDC8-46C8-B9EE-23FDA79FBB61}"/>
              </a:ext>
            </a:extLst>
          </p:cNvPr>
          <p:cNvSpPr/>
          <p:nvPr/>
        </p:nvSpPr>
        <p:spPr>
          <a:xfrm>
            <a:off x="8898904" y="3737727"/>
            <a:ext cx="1385251" cy="553998"/>
          </a:xfrm>
          <a:prstGeom prst="rect">
            <a:avLst/>
          </a:prstGeom>
        </p:spPr>
        <p:txBody>
          <a:bodyPr wrap="none">
            <a:spAutoFit/>
          </a:bodyPr>
          <a:lstStyle/>
          <a:p>
            <a:r>
              <a:rPr lang="en-US" sz="3000" dirty="0"/>
              <a:t>optimal</a:t>
            </a:r>
          </a:p>
        </p:txBody>
      </p:sp>
      <p:cxnSp>
        <p:nvCxnSpPr>
          <p:cNvPr id="9" name="Straight Arrow Connector 8">
            <a:extLst>
              <a:ext uri="{FF2B5EF4-FFF2-40B4-BE49-F238E27FC236}">
                <a16:creationId xmlns:a16="http://schemas.microsoft.com/office/drawing/2014/main" id="{18F5DC09-D6EC-420F-B7AD-AFE086E902E2}"/>
              </a:ext>
            </a:extLst>
          </p:cNvPr>
          <p:cNvCxnSpPr>
            <a:cxnSpLocks/>
          </p:cNvCxnSpPr>
          <p:nvPr/>
        </p:nvCxnSpPr>
        <p:spPr>
          <a:xfrm rot="10800000" flipV="1">
            <a:off x="8306799" y="4014726"/>
            <a:ext cx="592105" cy="393758"/>
          </a:xfrm>
          <a:prstGeom prst="bentConnector3">
            <a:avLst>
              <a:gd name="adj1" fmla="val 10094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8" descr="Image result for frownie clipart">
            <a:extLst>
              <a:ext uri="{FF2B5EF4-FFF2-40B4-BE49-F238E27FC236}">
                <a16:creationId xmlns:a16="http://schemas.microsoft.com/office/drawing/2014/main" id="{47E200F0-11FD-4289-A849-DB6C27DDD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2301" y="5506658"/>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miley clipart">
            <a:extLst>
              <a:ext uri="{FF2B5EF4-FFF2-40B4-BE49-F238E27FC236}">
                <a16:creationId xmlns:a16="http://schemas.microsoft.com/office/drawing/2014/main" id="{B850C403-CB21-4570-A406-89B560934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301" y="3737727"/>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miley clipart">
            <a:extLst>
              <a:ext uri="{FF2B5EF4-FFF2-40B4-BE49-F238E27FC236}">
                <a16:creationId xmlns:a16="http://schemas.microsoft.com/office/drawing/2014/main" id="{AF0513A3-370C-46F2-BF3A-E5CA0882E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4755" y="1150199"/>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frownie clipart">
            <a:extLst>
              <a:ext uri="{FF2B5EF4-FFF2-40B4-BE49-F238E27FC236}">
                <a16:creationId xmlns:a16="http://schemas.microsoft.com/office/drawing/2014/main" id="{9779725F-A3B1-4155-BC32-25C5ABE8B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342" y="1150199"/>
            <a:ext cx="703413" cy="7034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hought Bubble: Cloud 10">
                <a:extLst>
                  <a:ext uri="{FF2B5EF4-FFF2-40B4-BE49-F238E27FC236}">
                    <a16:creationId xmlns:a16="http://schemas.microsoft.com/office/drawing/2014/main" id="{D3015F61-40A0-4424-92B3-3EA0F3A248E4}"/>
                  </a:ext>
                </a:extLst>
              </p:cNvPr>
              <p:cNvSpPr/>
              <p:nvPr/>
            </p:nvSpPr>
            <p:spPr>
              <a:xfrm>
                <a:off x="1645920" y="1087120"/>
                <a:ext cx="9611360" cy="4572000"/>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Can we design functions </a:t>
                </a:r>
                <a14:m>
                  <m:oMath xmlns:m="http://schemas.openxmlformats.org/officeDocument/2006/math">
                    <m:r>
                      <a:rPr lang="en-US" sz="3000" b="0" i="1" smtClean="0">
                        <a:solidFill>
                          <a:srgbClr val="C00000"/>
                        </a:solidFill>
                        <a:latin typeface="Cambria Math" panose="02040503050406030204" pitchFamily="18" charset="0"/>
                      </a:rPr>
                      <m:t>𝑓</m:t>
                    </m:r>
                  </m:oMath>
                </a14:m>
                <a:r>
                  <a:rPr lang="en-US" sz="3000" dirty="0">
                    <a:solidFill>
                      <a:schemeClr val="tx1"/>
                    </a:solidFill>
                  </a:rPr>
                  <a:t> with </a:t>
                </a:r>
                <a14:m>
                  <m:oMath xmlns:m="http://schemas.openxmlformats.org/officeDocument/2006/math">
                    <m:r>
                      <a:rPr lang="en-US" sz="2800" i="1">
                        <a:solidFill>
                          <a:srgbClr val="00B050"/>
                        </a:solidFill>
                        <a:latin typeface="Cambria Math" panose="02040503050406030204" pitchFamily="18" charset="0"/>
                      </a:rPr>
                      <m:t>𝑐𝑐</m:t>
                    </m:r>
                    <m:r>
                      <a:rPr lang="en-US" sz="2800" i="1">
                        <a:solidFill>
                          <a:srgbClr val="00B050"/>
                        </a:solidFill>
                        <a:latin typeface="Cambria Math" panose="02040503050406030204" pitchFamily="18" charset="0"/>
                      </a:rPr>
                      <m:t>(</m:t>
                    </m:r>
                    <m:r>
                      <a:rPr lang="en-US" sz="2800" b="0" i="1" smtClean="0">
                        <a:solidFill>
                          <a:srgbClr val="00B050"/>
                        </a:solidFill>
                        <a:latin typeface="Cambria Math" panose="02040503050406030204" pitchFamily="18" charset="0"/>
                      </a:rPr>
                      <m:t>𝑓</m:t>
                    </m:r>
                    <m:r>
                      <a:rPr lang="en-US" sz="2800" i="1">
                        <a:solidFill>
                          <a:srgbClr val="00B050"/>
                        </a:solidFill>
                        <a:latin typeface="Cambria Math" panose="02040503050406030204" pitchFamily="18" charset="0"/>
                      </a:rPr>
                      <m:t>)=</m:t>
                    </m:r>
                    <m:r>
                      <m:rPr>
                        <m:sty m:val="p"/>
                      </m:rPr>
                      <a:rPr lang="en-US" sz="2800">
                        <a:solidFill>
                          <a:srgbClr val="00B050"/>
                        </a:solidFill>
                        <a:latin typeface="Cambria Math" panose="02040503050406030204" pitchFamily="18" charset="0"/>
                      </a:rPr>
                      <m:t>Ω</m:t>
                    </m:r>
                    <m:d>
                      <m:dPr>
                        <m:ctrlPr>
                          <a:rPr lang="en-US" sz="2800" i="1">
                            <a:solidFill>
                              <a:srgbClr val="00B050"/>
                            </a:solidFill>
                            <a:latin typeface="Cambria Math" panose="02040503050406030204" pitchFamily="18" charset="0"/>
                          </a:rPr>
                        </m:ctrlPr>
                      </m:dPr>
                      <m:e>
                        <m:sSup>
                          <m:sSupPr>
                            <m:ctrlPr>
                              <a:rPr lang="en-US" sz="2800" i="1">
                                <a:solidFill>
                                  <a:srgbClr val="00B050"/>
                                </a:solidFill>
                                <a:latin typeface="Cambria Math" panose="02040503050406030204" pitchFamily="18" charset="0"/>
                              </a:rPr>
                            </m:ctrlPr>
                          </m:sSupPr>
                          <m:e>
                            <m:r>
                              <a:rPr lang="en-US" sz="2800" i="1">
                                <a:solidFill>
                                  <a:srgbClr val="00B050"/>
                                </a:solidFill>
                                <a:latin typeface="Cambria Math" panose="02040503050406030204" pitchFamily="18" charset="0"/>
                              </a:rPr>
                              <m:t>𝑁</m:t>
                            </m:r>
                          </m:e>
                          <m:sup>
                            <m:r>
                              <a:rPr lang="en-US" sz="2800" i="1">
                                <a:solidFill>
                                  <a:srgbClr val="00B050"/>
                                </a:solidFill>
                                <a:latin typeface="Cambria Math" panose="02040503050406030204" pitchFamily="18" charset="0"/>
                              </a:rPr>
                              <m:t>2</m:t>
                            </m:r>
                          </m:sup>
                        </m:sSup>
                      </m:e>
                    </m:d>
                  </m:oMath>
                </a14:m>
                <a:r>
                  <a:rPr lang="en-US" sz="3000" dirty="0">
                    <a:solidFill>
                      <a:schemeClr val="tx1"/>
                    </a:solidFill>
                  </a:rPr>
                  <a:t> AND </a:t>
                </a:r>
                <a:r>
                  <a:rPr lang="en-US" sz="3000" dirty="0">
                    <a:solidFill>
                      <a:srgbClr val="00B050"/>
                    </a:solidFill>
                  </a:rPr>
                  <a:t>resist side channel attacks</a:t>
                </a:r>
                <a:r>
                  <a:rPr lang="en-US" sz="3000" dirty="0">
                    <a:solidFill>
                      <a:schemeClr val="tx1"/>
                    </a:solidFill>
                  </a:rPr>
                  <a:t>?</a:t>
                </a:r>
              </a:p>
            </p:txBody>
          </p:sp>
        </mc:Choice>
        <mc:Fallback xmlns="">
          <p:sp>
            <p:nvSpPr>
              <p:cNvPr id="11" name="Thought Bubble: Cloud 10">
                <a:extLst>
                  <a:ext uri="{FF2B5EF4-FFF2-40B4-BE49-F238E27FC236}">
                    <a16:creationId xmlns:a16="http://schemas.microsoft.com/office/drawing/2014/main" id="{D3015F61-40A0-4424-92B3-3EA0F3A248E4}"/>
                  </a:ext>
                </a:extLst>
              </p:cNvPr>
              <p:cNvSpPr>
                <a:spLocks noRot="1" noChangeAspect="1" noMove="1" noResize="1" noEditPoints="1" noAdjustHandles="1" noChangeArrowheads="1" noChangeShapeType="1" noTextEdit="1"/>
              </p:cNvSpPr>
              <p:nvPr/>
            </p:nvSpPr>
            <p:spPr>
              <a:xfrm>
                <a:off x="1645920" y="1087120"/>
                <a:ext cx="9611360" cy="4572000"/>
              </a:xfrm>
              <a:prstGeom prst="cloudCallout">
                <a:avLst/>
              </a:prstGeom>
              <a:blipFill>
                <a:blip r:embed="rId6"/>
                <a:stretch>
                  <a:fillRect/>
                </a:stretch>
              </a:blipFill>
            </p:spPr>
            <p:txBody>
              <a:bodyPr/>
              <a:lstStyle/>
              <a:p>
                <a:r>
                  <a:rPr lang="en-US">
                    <a:noFill/>
                  </a:rPr>
                  <a:t> </a:t>
                </a:r>
              </a:p>
            </p:txBody>
          </p:sp>
        </mc:Fallback>
      </mc:AlternateContent>
      <p:pic>
        <p:nvPicPr>
          <p:cNvPr id="12" name="Picture 2" descr="Image result for smiley clipart">
            <a:extLst>
              <a:ext uri="{FF2B5EF4-FFF2-40B4-BE49-F238E27FC236}">
                <a16:creationId xmlns:a16="http://schemas.microsoft.com/office/drawing/2014/main" id="{84930B57-F8BE-433F-ABB2-B3A7D20AA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255" y="3551800"/>
            <a:ext cx="703413" cy="7034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miley clipart">
            <a:extLst>
              <a:ext uri="{FF2B5EF4-FFF2-40B4-BE49-F238E27FC236}">
                <a16:creationId xmlns:a16="http://schemas.microsoft.com/office/drawing/2014/main" id="{CC485D99-F86A-4DA3-A256-9EDAAA43B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7843" y="3551799"/>
            <a:ext cx="703413" cy="70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274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1447</TotalTime>
  <Words>4437</Words>
  <Application>Microsoft Office PowerPoint</Application>
  <PresentationFormat>Widescreen</PresentationFormat>
  <Paragraphs>487</Paragraphs>
  <Slides>48</Slides>
  <Notes>42</Notes>
  <HiddenSlides>13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 Math</vt:lpstr>
      <vt:lpstr>Times New Roman</vt:lpstr>
      <vt:lpstr>Office Theme</vt:lpstr>
      <vt:lpstr>Computationally Data-Independent Memory Hard Functions</vt:lpstr>
      <vt:lpstr>Memory Hard Functions [ABMW05, Percival09]</vt:lpstr>
      <vt:lpstr>Memory Hard Functions [ABMW05, Percival09]</vt:lpstr>
      <vt:lpstr>iMHFs</vt:lpstr>
      <vt:lpstr>iMHFs</vt:lpstr>
      <vt:lpstr>dMHFs</vt:lpstr>
      <vt:lpstr>dMHFs</vt:lpstr>
      <vt:lpstr>iMHFs vs. dMHFs</vt:lpstr>
      <vt:lpstr>iMHFs vs. dMHFs</vt:lpstr>
      <vt:lpstr>ciMHFs</vt:lpstr>
      <vt:lpstr>Our Contributions (I)</vt:lpstr>
      <vt:lpstr>Our Contributions (II)</vt:lpstr>
      <vt:lpstr>Assumption</vt:lpstr>
      <vt:lpstr>Memory Hard Functions [ABMW05, Percival09]</vt:lpstr>
      <vt:lpstr>Dynamic and Static Graphs</vt:lpstr>
      <vt:lpstr>Dynamic and Static Graphs</vt:lpstr>
      <vt:lpstr>Dynamic and Static Graphs</vt:lpstr>
      <vt:lpstr>Dynamic and Static Graphs</vt:lpstr>
      <vt:lpstr>Dynamic and Static Graphs</vt:lpstr>
      <vt:lpstr>Dynamic and Static Graphs</vt:lpstr>
      <vt:lpstr>Dynamic and Static Graphs</vt:lpstr>
      <vt:lpstr>k-Restricted Dynamic Graphs</vt:lpstr>
      <vt:lpstr>Maximally Hard k-Restricted Dynamic Graphs </vt:lpstr>
      <vt:lpstr>Maximally Hard k-Restricted Dynamic Graphs </vt:lpstr>
      <vt:lpstr>Maximally Hard k-Restricted Dynamic Graphs </vt:lpstr>
      <vt:lpstr>Maximally Hard k-Restricted Dynamic Graphs </vt:lpstr>
      <vt:lpstr>Maximally Hard k-Restricted Dynamic Graphs </vt:lpstr>
      <vt:lpstr>Maximally Hard k-Restricted Dynamic Graphs </vt:lpstr>
      <vt:lpstr>Maximally Hard k-Restricted Dynamic Graphs </vt:lpstr>
      <vt:lpstr>Maximally Hard k-Restricted Dynamic Graphs </vt:lpstr>
      <vt:lpstr>Maximally Hard k-Restricted Dynamic Graphs </vt:lpstr>
      <vt:lpstr>Attack on k-Restricted Dynamic Graphs </vt:lpstr>
      <vt:lpstr>Attack on k-Restricted Dynamic Graphs </vt:lpstr>
      <vt:lpstr>Summary</vt:lpstr>
      <vt:lpstr>Future Directions</vt:lpstr>
      <vt:lpstr>Graph Pebbling</vt:lpstr>
      <vt:lpstr>Graph Pebbling</vt:lpstr>
      <vt:lpstr>Graph Pebbling</vt:lpstr>
      <vt:lpstr>Graph Pebbling</vt:lpstr>
      <vt:lpstr>Computationally Data-Independent</vt:lpstr>
      <vt:lpstr>Amenable to Shuffling</vt:lpstr>
      <vt:lpstr>Amenable to Shuffling</vt:lpstr>
      <vt:lpstr>Amenable to Shuffling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Computationally Data-Independent Memory Hard Functions</dc:title>
  <dc:creator>samson</dc:creator>
  <cp:lastModifiedBy>samson</cp:lastModifiedBy>
  <cp:revision>114</cp:revision>
  <dcterms:created xsi:type="dcterms:W3CDTF">2020-01-08T03:47:14Z</dcterms:created>
  <dcterms:modified xsi:type="dcterms:W3CDTF">2020-02-10T01:10:06Z</dcterms:modified>
</cp:coreProperties>
</file>